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Lst>
  <p:notesMasterIdLst>
    <p:notesMasterId r:id="rId21"/>
  </p:notesMasterIdLst>
  <p:handoutMasterIdLst>
    <p:handoutMasterId r:id="rId22"/>
  </p:handoutMasterIdLst>
  <p:sldIdLst>
    <p:sldId id="475" r:id="rId6"/>
    <p:sldId id="476" r:id="rId7"/>
    <p:sldId id="477" r:id="rId8"/>
    <p:sldId id="478" r:id="rId9"/>
    <p:sldId id="487" r:id="rId10"/>
    <p:sldId id="479" r:id="rId11"/>
    <p:sldId id="488" r:id="rId12"/>
    <p:sldId id="480" r:id="rId13"/>
    <p:sldId id="481" r:id="rId14"/>
    <p:sldId id="489" r:id="rId15"/>
    <p:sldId id="482" r:id="rId16"/>
    <p:sldId id="483" r:id="rId17"/>
    <p:sldId id="484" r:id="rId18"/>
    <p:sldId id="485" r:id="rId19"/>
    <p:sldId id="490" r:id="rId20"/>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6">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2D1E09"/>
    <a:srgbClr val="FF0000"/>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28" autoAdjust="0"/>
  </p:normalViewPr>
  <p:slideViewPr>
    <p:cSldViewPr>
      <p:cViewPr varScale="1">
        <p:scale>
          <a:sx n="81" d="100"/>
          <a:sy n="81" d="100"/>
        </p:scale>
        <p:origin x="725" y="58"/>
      </p:cViewPr>
      <p:guideLst>
        <p:guide orient="horz" pos="2175"/>
        <p:guide pos="3816"/>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28"/>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1"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60"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38"/>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38"/>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68"/>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179" y="6356056"/>
            <a:ext cx="2743128" cy="365108"/>
          </a:xfrm>
        </p:spPr>
        <p:txBody>
          <a:bodyPr/>
          <a:lstStyle/>
          <a:p>
            <a:fld id="{DB09130F-5572-4EEF-B992-9383CC0B66A5}" type="datetimeFigureOut">
              <a:rPr lang="zh-CN" altLang="en-US" smtClean="0"/>
              <a:t>2022/4/3</a:t>
            </a:fld>
            <a:endParaRPr lang="zh-CN" altLang="en-US"/>
          </a:p>
        </p:txBody>
      </p:sp>
      <p:sp>
        <p:nvSpPr>
          <p:cNvPr id="3" name="页脚占位符 2"/>
          <p:cNvSpPr>
            <a:spLocks noGrp="1"/>
          </p:cNvSpPr>
          <p:nvPr>
            <p:ph type="ftr" sz="quarter" idx="11"/>
          </p:nvPr>
        </p:nvSpPr>
        <p:spPr>
          <a:xfrm>
            <a:off x="4038495" y="6356056"/>
            <a:ext cx="4114693" cy="365108"/>
          </a:xfrm>
        </p:spPr>
        <p:txBody>
          <a:bodyPr/>
          <a:lstStyle/>
          <a:p>
            <a:endParaRPr lang="zh-CN" altLang="en-US"/>
          </a:p>
        </p:txBody>
      </p:sp>
      <p:sp>
        <p:nvSpPr>
          <p:cNvPr id="4" name="灯片编号占位符 3"/>
          <p:cNvSpPr>
            <a:spLocks noGrp="1"/>
          </p:cNvSpPr>
          <p:nvPr>
            <p:ph type="sldNum" sz="quarter" idx="12"/>
          </p:nvPr>
        </p:nvSpPr>
        <p:spPr>
          <a:xfrm>
            <a:off x="8610376" y="6356056"/>
            <a:ext cx="2743128" cy="365108"/>
          </a:xfrm>
        </p:spPr>
        <p:txBody>
          <a:bodyPr/>
          <a:lstStyle/>
          <a:p>
            <a:fld id="{734B2A1F-0968-4D41-8027-38EABA3E7552}" type="slidenum">
              <a:rPr lang="zh-CN" altLang="en-US" smtClean="0"/>
              <a:t>‹#›</a:t>
            </a:fld>
            <a:endParaRPr lang="zh-CN" altLang="en-US"/>
          </a:p>
        </p:txBody>
      </p:sp>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l="16444" r="1" b="1"/>
          <a:stretch>
            <a:fillRect/>
          </a:stretch>
        </p:blipFill>
        <p:spPr>
          <a:xfrm>
            <a:off x="20" y="10"/>
            <a:ext cx="12191662" cy="6857672"/>
          </a:xfrm>
          <a:prstGeom prst="rect">
            <a:avLst/>
          </a:prstGeom>
        </p:spPr>
      </p:pic>
      <p:sp>
        <p:nvSpPr>
          <p:cNvPr id="8" name="矩形 7"/>
          <p:cNvSpPr/>
          <p:nvPr userDrawn="1"/>
        </p:nvSpPr>
        <p:spPr>
          <a:xfrm>
            <a:off x="0" y="0"/>
            <a:ext cx="12191682" cy="6857682"/>
          </a:xfrm>
          <a:prstGeom prst="rect">
            <a:avLst/>
          </a:prstGeom>
          <a:gradFill>
            <a:gsLst>
              <a:gs pos="0">
                <a:schemeClr val="bg1">
                  <a:alpha val="0"/>
                </a:schemeClr>
              </a:gs>
              <a:gs pos="100000">
                <a:schemeClr val="bg1">
                  <a:lumMod val="75000"/>
                  <a:alpha val="34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1" name="矩形 10"/>
          <p:cNvSpPr/>
          <p:nvPr userDrawn="1"/>
        </p:nvSpPr>
        <p:spPr>
          <a:xfrm>
            <a:off x="8153188"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2" name="矩形 11"/>
          <p:cNvSpPr/>
          <p:nvPr userDrawn="1"/>
        </p:nvSpPr>
        <p:spPr>
          <a:xfrm>
            <a:off x="4038495" y="6721163"/>
            <a:ext cx="4114693" cy="136519"/>
          </a:xfrm>
          <a:prstGeom prst="rect">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3" name="矩形 12"/>
          <p:cNvSpPr/>
          <p:nvPr userDrawn="1"/>
        </p:nvSpPr>
        <p:spPr>
          <a:xfrm>
            <a:off x="0" y="6721163"/>
            <a:ext cx="4038495" cy="136519"/>
          </a:xfrm>
          <a:prstGeom prst="rect">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燕尾形 13"/>
          <p:cNvSpPr/>
          <p:nvPr userDrawn="1"/>
        </p:nvSpPr>
        <p:spPr>
          <a:xfrm>
            <a:off x="462976"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5" name="燕尾形 14"/>
          <p:cNvSpPr/>
          <p:nvPr userDrawn="1"/>
        </p:nvSpPr>
        <p:spPr>
          <a:xfrm>
            <a:off x="600131" y="266206"/>
            <a:ext cx="196765" cy="439817"/>
          </a:xfrm>
          <a:prstGeom prst="chevron">
            <a:avLst/>
          </a:prstGeom>
          <a:solidFill>
            <a:srgbClr val="E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8" name="五边形 17"/>
          <p:cNvSpPr/>
          <p:nvPr userDrawn="1"/>
        </p:nvSpPr>
        <p:spPr>
          <a:xfrm>
            <a:off x="-1" y="266206"/>
            <a:ext cx="519220" cy="439817"/>
          </a:xfrm>
          <a:prstGeom prst="homePlate">
            <a:avLst>
              <a:gd name="adj" fmla="val 22280"/>
            </a:avLst>
          </a:prstGeom>
          <a:solidFill>
            <a:srgbClr val="292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sp>
        <p:nvSpPr>
          <p:cNvPr id="20" name="矩形 19"/>
          <p:cNvSpPr/>
          <p:nvPr userDrawn="1"/>
        </p:nvSpPr>
        <p:spPr>
          <a:xfrm>
            <a:off x="-7700" y="224517"/>
            <a:ext cx="534615" cy="521849"/>
          </a:xfrm>
          <a:prstGeom prst="rect">
            <a:avLst/>
          </a:prstGeom>
        </p:spPr>
        <p:txBody>
          <a:bodyPr wrap="square">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LOGO</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userDrawn="1"/>
        </p:nvCxnSpPr>
        <p:spPr>
          <a:xfrm>
            <a:off x="2824407" y="507976"/>
            <a:ext cx="9367275" cy="0"/>
          </a:xfrm>
          <a:prstGeom prst="line">
            <a:avLst/>
          </a:prstGeom>
          <a:ln>
            <a:solidFill>
              <a:srgbClr val="292E3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0009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3"/>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3"/>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3"/>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3"/>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4"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4"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38" y="214313"/>
            <a:ext cx="7493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8" y="214313"/>
            <a:ext cx="13144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53"/>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41"/>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8"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5"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5"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0"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5"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5"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5"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5" y="903288"/>
            <a:ext cx="4943475"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0"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0" y="951184"/>
            <a:ext cx="11829027"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0" y="0"/>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8"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8.gi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702"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6"/>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6"/>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0"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4" y="6432550"/>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4"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1"/>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4"/>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4" y="765175"/>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2"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2"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16"/>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16"/>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694"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 action="ppaction://noaction"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6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1" y="2133603"/>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9" y="3552828"/>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28"/>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76"/>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3431704" y="1909283"/>
            <a:ext cx="6984775" cy="906915"/>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任务</a:t>
            </a:r>
            <a:r>
              <a:rPr kumimoji="0" lang="en-US" altLang="zh-CN" sz="4000" b="1" i="0" u="none" strike="noStrike" kern="0" cap="none" spc="300" normalizeH="0" baseline="0" noProof="0" dirty="0">
                <a:ln>
                  <a:noFill/>
                </a:ln>
                <a:solidFill>
                  <a:sysClr val="window" lastClr="FFFFFF"/>
                </a:solidFill>
                <a:effectLst/>
                <a:uLnTx/>
                <a:uFillTx/>
                <a:latin typeface="微软雅黑"/>
                <a:ea typeface="微软雅黑"/>
                <a:cs typeface="Arial" charset="0"/>
              </a:rPr>
              <a:t>2   </a:t>
            </a:r>
            <a:r>
              <a:rPr lang="zh-CN" altLang="en-US" sz="4000" kern="0" spc="300" noProof="0" dirty="0">
                <a:solidFill>
                  <a:sysClr val="window" lastClr="FFFFFF"/>
                </a:solidFill>
                <a:latin typeface="微软雅黑"/>
                <a:ea typeface="微软雅黑"/>
                <a:cs typeface="Arial" charset="0"/>
              </a:rPr>
              <a:t>设计现金管理方案</a:t>
            </a:r>
            <a:r>
              <a:rPr kumimoji="0" lang="zh-CN" altLang="en-US" sz="4000" b="1" i="0" u="none" strike="noStrike" kern="0" cap="none" spc="300" normalizeH="0" noProof="0" dirty="0">
                <a:ln>
                  <a:noFill/>
                </a:ln>
                <a:solidFill>
                  <a:sysClr val="window" lastClr="FFFFFF"/>
                </a:solidFill>
                <a:effectLst/>
                <a:uLnTx/>
                <a:uFillTx/>
                <a:latin typeface="微软雅黑"/>
                <a:ea typeface="微软雅黑"/>
                <a:cs typeface="Arial" charset="0"/>
              </a:rPr>
              <a:t>  </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     </a:t>
            </a:r>
          </a:p>
        </p:txBody>
      </p:sp>
    </p:spTree>
    <p:extLst>
      <p:ext uri="{BB962C8B-B14F-4D97-AF65-F5344CB8AC3E}">
        <p14:creationId xmlns:p14="http://schemas.microsoft.com/office/powerpoint/2010/main" val="38543165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grpSp>
        <p:nvGrpSpPr>
          <p:cNvPr id="8" name="组合 7"/>
          <p:cNvGrpSpPr/>
          <p:nvPr/>
        </p:nvGrpSpPr>
        <p:grpSpPr>
          <a:xfrm>
            <a:off x="191345" y="116632"/>
            <a:ext cx="5328591" cy="613803"/>
            <a:chOff x="1271464" y="2420888"/>
            <a:chExt cx="439248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设计最佳现金持有量</a:t>
              </a:r>
            </a:p>
          </p:txBody>
        </p:sp>
      </p:grpSp>
      <mc:AlternateContent xmlns:mc="http://schemas.openxmlformats.org/markup-compatibility/2006" xmlns:a14="http://schemas.microsoft.com/office/drawing/2010/main">
        <mc:Choice Requires="a14">
          <p:sp>
            <p:nvSpPr>
              <p:cNvPr id="14" name="文本框 1"/>
              <p:cNvSpPr txBox="1"/>
              <p:nvPr/>
            </p:nvSpPr>
            <p:spPr>
              <a:xfrm>
                <a:off x="2528856" y="5517232"/>
                <a:ext cx="7416824" cy="121969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50000"/>
                  </a:lnSpc>
                </a:pPr>
                <a:r>
                  <a:rPr lang="zh-CN" altLang="en-US" sz="2400" dirty="0">
                    <a:solidFill>
                      <a:srgbClr val="000000"/>
                    </a:solidFill>
                    <a:latin typeface="+mn-ea"/>
                  </a:rPr>
                  <a:t>最佳现金持有量</a:t>
                </a:r>
                <a:r>
                  <a:rPr lang="en-US" altLang="zh-CN" sz="2400" dirty="0">
                    <a:solidFill>
                      <a:srgbClr val="000000"/>
                    </a:solidFill>
                    <a:latin typeface="+mn-ea"/>
                  </a:rPr>
                  <a:t>Q=</a:t>
                </a:r>
                <a14:m>
                  <m:oMath xmlns:m="http://schemas.openxmlformats.org/officeDocument/2006/math">
                    <m:rad>
                      <m:radPr>
                        <m:ctrlPr>
                          <a:rPr lang="en-US" altLang="zh-CN" sz="2400" i="1" smtClean="0">
                            <a:solidFill>
                              <a:srgbClr val="000000"/>
                            </a:solidFill>
                            <a:latin typeface="Cambria Math" panose="02040503050406030204" pitchFamily="18" charset="0"/>
                          </a:rPr>
                        </m:ctrlPr>
                      </m:radPr>
                      <m:deg>
                        <m:r>
                          <a:rPr lang="en-US" altLang="zh-CN" sz="2400" i="1" smtClean="0">
                            <a:solidFill>
                              <a:srgbClr val="000000"/>
                            </a:solidFill>
                            <a:latin typeface="Cambria Math"/>
                          </a:rPr>
                          <m:t>2</m:t>
                        </m:r>
                      </m:deg>
                      <m:e>
                        <m:r>
                          <a:rPr lang="en-US" altLang="zh-CN" sz="2400" b="1" i="1" smtClean="0">
                            <a:solidFill>
                              <a:srgbClr val="000000"/>
                            </a:solidFill>
                            <a:latin typeface="Cambria Math"/>
                          </a:rPr>
                          <m:t>𝟐</m:t>
                        </m:r>
                        <m:r>
                          <a:rPr lang="en-US" altLang="zh-CN" sz="2400" b="1" i="1" smtClean="0">
                            <a:solidFill>
                              <a:srgbClr val="000000"/>
                            </a:solidFill>
                            <a:latin typeface="Cambria Math"/>
                          </a:rPr>
                          <m:t>∗</m:t>
                        </m:r>
                        <m:r>
                          <a:rPr lang="en-US" altLang="zh-CN" sz="2400" b="1" i="1" smtClean="0">
                            <a:solidFill>
                              <a:srgbClr val="000000"/>
                            </a:solidFill>
                            <a:latin typeface="Cambria Math"/>
                          </a:rPr>
                          <m:t>𝟑𝟔𝟎𝟎𝟎𝟎</m:t>
                        </m:r>
                        <m:r>
                          <a:rPr lang="en-US" altLang="zh-CN" sz="2400" b="1" i="1" smtClean="0">
                            <a:solidFill>
                              <a:srgbClr val="000000"/>
                            </a:solidFill>
                            <a:latin typeface="Cambria Math"/>
                          </a:rPr>
                          <m:t>∗</m:t>
                        </m:r>
                        <m:f>
                          <m:fPr>
                            <m:ctrlPr>
                              <a:rPr lang="en-US" altLang="zh-CN" sz="2400" b="1" i="1" smtClean="0">
                                <a:solidFill>
                                  <a:srgbClr val="000000"/>
                                </a:solidFill>
                                <a:latin typeface="Cambria Math" panose="02040503050406030204" pitchFamily="18" charset="0"/>
                              </a:rPr>
                            </m:ctrlPr>
                          </m:fPr>
                          <m:num>
                            <m:r>
                              <a:rPr lang="en-US" altLang="zh-CN" sz="2400" b="1" i="1" smtClean="0">
                                <a:solidFill>
                                  <a:srgbClr val="000000"/>
                                </a:solidFill>
                                <a:latin typeface="Cambria Math"/>
                              </a:rPr>
                              <m:t>𝟑𝟎𝟎</m:t>
                            </m:r>
                          </m:num>
                          <m:den>
                            <m:r>
                              <a:rPr lang="en-US" altLang="zh-CN" sz="2400" b="1" i="1" smtClean="0">
                                <a:solidFill>
                                  <a:srgbClr val="000000"/>
                                </a:solidFill>
                                <a:latin typeface="Cambria Math"/>
                              </a:rPr>
                              <m:t>𝟔</m:t>
                            </m:r>
                            <m:r>
                              <a:rPr lang="en-US" altLang="zh-CN" sz="2400" b="1" i="1" smtClean="0">
                                <a:solidFill>
                                  <a:srgbClr val="000000"/>
                                </a:solidFill>
                                <a:latin typeface="Cambria Math"/>
                              </a:rPr>
                              <m:t>%</m:t>
                            </m:r>
                          </m:den>
                        </m:f>
                      </m:e>
                    </m:rad>
                  </m:oMath>
                </a14:m>
                <a:r>
                  <a:rPr lang="en-US" altLang="zh-CN" sz="2400" dirty="0">
                    <a:solidFill>
                      <a:srgbClr val="000000"/>
                    </a:solidFill>
                    <a:latin typeface="+mn-ea"/>
                  </a:rPr>
                  <a:t>  =60000</a:t>
                </a:r>
                <a:r>
                  <a:rPr lang="zh-CN" altLang="en-US" sz="2400" dirty="0">
                    <a:solidFill>
                      <a:srgbClr val="000000"/>
                    </a:solidFill>
                    <a:latin typeface="+mn-ea"/>
                  </a:rPr>
                  <a:t>元</a:t>
                </a:r>
              </a:p>
            </p:txBody>
          </p:sp>
        </mc:Choice>
        <mc:Fallback xmlns="">
          <p:sp>
            <p:nvSpPr>
              <p:cNvPr id="14" name="文本框 1"/>
              <p:cNvSpPr txBox="1">
                <a:spLocks noRot="1" noChangeAspect="1" noMove="1" noResize="1" noEditPoints="1" noAdjustHandles="1" noChangeArrowheads="1" noChangeShapeType="1" noTextEdit="1"/>
              </p:cNvSpPr>
              <p:nvPr/>
            </p:nvSpPr>
            <p:spPr>
              <a:xfrm>
                <a:off x="2528856" y="5517232"/>
                <a:ext cx="7416824" cy="1219693"/>
              </a:xfrm>
              <a:prstGeom prst="rect">
                <a:avLst/>
              </a:prstGeom>
              <a:blipFill rotWithShape="1">
                <a:blip r:embed="rId2"/>
                <a:stretch>
                  <a:fillRect/>
                </a:stretch>
              </a:blipFill>
            </p:spPr>
            <p:txBody>
              <a:bodyPr/>
              <a:lstStyle/>
              <a:p>
                <a:r>
                  <a:rPr lang="zh-CN" altLang="en-US">
                    <a:noFill/>
                  </a:rPr>
                  <a:t> </a:t>
                </a:r>
              </a:p>
            </p:txBody>
          </p:sp>
        </mc:Fallback>
      </mc:AlternateContent>
      <p:sp>
        <p:nvSpPr>
          <p:cNvPr id="11" name="文本框 4"/>
          <p:cNvSpPr txBox="1"/>
          <p:nvPr/>
        </p:nvSpPr>
        <p:spPr>
          <a:xfrm>
            <a:off x="1631504" y="980728"/>
            <a:ext cx="9289032" cy="441351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en-US" altLang="zh-CN" sz="2400" dirty="0">
                <a:latin typeface="+mn-ea"/>
              </a:rPr>
              <a:t>       </a:t>
            </a:r>
            <a:r>
              <a:rPr lang="zh-CN" sz="2400" dirty="0">
                <a:latin typeface="+mn-ea"/>
              </a:rPr>
              <a:t>威盛公司现金收支平稳，预计全年（按</a:t>
            </a:r>
            <a:r>
              <a:rPr lang="zh-CN" sz="2400" dirty="0">
                <a:latin typeface="+mn-ea"/>
                <a:cs typeface="Times New Roman" panose="02020603050405020304" pitchFamily="18" charset="0"/>
              </a:rPr>
              <a:t>360天）现金需要量为360 000元，现金与有价证券的转换成本为每次300元，有价证券年均报酬率为6%。</a:t>
            </a:r>
            <a:endParaRPr lang="zh-CN" sz="2400" dirty="0">
              <a:latin typeface="+mn-ea"/>
            </a:endParaRPr>
          </a:p>
          <a:p>
            <a:pPr marL="0" indent="0">
              <a:lnSpc>
                <a:spcPct val="130000"/>
              </a:lnSpc>
            </a:pPr>
            <a:r>
              <a:rPr lang="zh-CN" sz="2400" dirty="0">
                <a:latin typeface="+mn-ea"/>
              </a:rPr>
              <a:t>要求：</a:t>
            </a:r>
          </a:p>
          <a:p>
            <a:pPr marL="0" indent="0">
              <a:lnSpc>
                <a:spcPct val="130000"/>
              </a:lnSpc>
            </a:pPr>
            <a:r>
              <a:rPr lang="zh-CN" sz="2400" dirty="0">
                <a:latin typeface="+mn-ea"/>
              </a:rPr>
              <a:t>（</a:t>
            </a:r>
            <a:r>
              <a:rPr lang="zh-CN" sz="2400" dirty="0">
                <a:latin typeface="+mn-ea"/>
                <a:cs typeface="Times New Roman" panose="02020603050405020304" pitchFamily="18" charset="0"/>
              </a:rPr>
              <a:t>1）</a:t>
            </a:r>
            <a:r>
              <a:rPr lang="zh-CN" sz="2400" dirty="0">
                <a:latin typeface="+mn-ea"/>
              </a:rPr>
              <a:t>运用存货模式计算最佳现金持有量。</a:t>
            </a:r>
          </a:p>
          <a:p>
            <a:pPr marL="0" indent="0">
              <a:lnSpc>
                <a:spcPct val="130000"/>
              </a:lnSpc>
            </a:pPr>
            <a:r>
              <a:rPr lang="zh-CN" sz="2400" dirty="0">
                <a:latin typeface="+mn-ea"/>
              </a:rPr>
              <a:t>（</a:t>
            </a:r>
            <a:r>
              <a:rPr lang="zh-CN" sz="2400" dirty="0">
                <a:latin typeface="+mn-ea"/>
                <a:cs typeface="Times New Roman" panose="02020603050405020304" pitchFamily="18" charset="0"/>
              </a:rPr>
              <a:t>2）</a:t>
            </a:r>
            <a:r>
              <a:rPr lang="zh-CN" sz="2400" dirty="0">
                <a:latin typeface="+mn-ea"/>
              </a:rPr>
              <a:t>计算最佳现金持有量下的最低现金管理相关总成本、全年现金转换成本和全年现金持有机会成本。</a:t>
            </a:r>
          </a:p>
          <a:p>
            <a:pPr marL="0" indent="0">
              <a:lnSpc>
                <a:spcPct val="130000"/>
              </a:lnSpc>
            </a:pPr>
            <a:r>
              <a:rPr lang="zh-CN" sz="2400" dirty="0">
                <a:latin typeface="+mn-ea"/>
              </a:rPr>
              <a:t>（</a:t>
            </a:r>
            <a:r>
              <a:rPr lang="zh-CN" sz="2400" dirty="0">
                <a:latin typeface="+mn-ea"/>
                <a:cs typeface="Times New Roman" panose="02020603050405020304" pitchFamily="18" charset="0"/>
              </a:rPr>
              <a:t>3）</a:t>
            </a:r>
            <a:r>
              <a:rPr lang="zh-CN" sz="2400" dirty="0">
                <a:latin typeface="+mn-ea"/>
              </a:rPr>
              <a:t>计算最佳现金持有量下的全年有价证券交易次数和有价证券交易间隔期。</a:t>
            </a:r>
            <a:endParaRPr lang="zh-CN" altLang="en-US" sz="2400" dirty="0">
              <a:latin typeface="+mn-ea"/>
            </a:endParaRPr>
          </a:p>
        </p:txBody>
      </p:sp>
    </p:spTree>
    <p:extLst>
      <p:ext uri="{BB962C8B-B14F-4D97-AF65-F5344CB8AC3E}">
        <p14:creationId xmlns:p14="http://schemas.microsoft.com/office/powerpoint/2010/main" val="502764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08" name="文本框 107"/>
          <p:cNvSpPr txBox="1"/>
          <p:nvPr/>
        </p:nvSpPr>
        <p:spPr>
          <a:xfrm>
            <a:off x="1487488" y="5543291"/>
            <a:ext cx="8460941" cy="1052596"/>
          </a:xfrm>
          <a:prstGeom prst="rect">
            <a:avLst/>
          </a:prstGeom>
          <a:noFill/>
          <a:ln w="22225">
            <a:solidFill>
              <a:schemeClr val="accent1"/>
            </a:solidFill>
            <a:prstDash val="solid"/>
          </a:ln>
        </p:spPr>
        <p:txBody>
          <a:bodyPr wrap="square">
            <a:spAutoFit/>
          </a:bodyPr>
          <a:lstStyle/>
          <a:p>
            <a:pPr marL="0" indent="0">
              <a:lnSpc>
                <a:spcPct val="130000"/>
              </a:lnSpc>
            </a:pPr>
            <a:r>
              <a:rPr lang="en-US" altLang="zh-CN" sz="2400" b="1" dirty="0">
                <a:latin typeface="+mn-ea"/>
                <a:ea typeface="+mn-ea"/>
              </a:rPr>
              <a:t>   </a:t>
            </a:r>
            <a:r>
              <a:rPr lang="zh-CN" sz="2400" b="1" dirty="0">
                <a:latin typeface="+mn-ea"/>
                <a:ea typeface="+mn-ea"/>
              </a:rPr>
              <a:t>转换成本＝（360 000÷60 000）×300＝1 800元</a:t>
            </a:r>
          </a:p>
          <a:p>
            <a:pPr marL="0" indent="0">
              <a:lnSpc>
                <a:spcPct val="130000"/>
              </a:lnSpc>
            </a:pPr>
            <a:r>
              <a:rPr lang="en-US" altLang="zh-CN" sz="2400" b="1" dirty="0">
                <a:latin typeface="+mn-ea"/>
                <a:ea typeface="+mn-ea"/>
              </a:rPr>
              <a:t>   </a:t>
            </a:r>
            <a:r>
              <a:rPr lang="zh-CN" sz="2400" b="1" dirty="0">
                <a:latin typeface="+mn-ea"/>
                <a:ea typeface="+mn-ea"/>
              </a:rPr>
              <a:t>持有机会成本＝（60 000÷2）×6%＝1 800元</a:t>
            </a:r>
            <a:endParaRPr lang="zh-CN" altLang="en-US" sz="2400" b="1" dirty="0">
              <a:latin typeface="+mn-ea"/>
              <a:ea typeface="+mn-ea"/>
            </a:endParaRPr>
          </a:p>
        </p:txBody>
      </p:sp>
      <p:grpSp>
        <p:nvGrpSpPr>
          <p:cNvPr id="9" name="组合 8"/>
          <p:cNvGrpSpPr/>
          <p:nvPr/>
        </p:nvGrpSpPr>
        <p:grpSpPr>
          <a:xfrm>
            <a:off x="191345" y="116632"/>
            <a:ext cx="5328591" cy="613803"/>
            <a:chOff x="1271464" y="2420888"/>
            <a:chExt cx="4392488" cy="613803"/>
          </a:xfrm>
        </p:grpSpPr>
        <p:sp>
          <p:nvSpPr>
            <p:cNvPr id="10"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1" name="TextBox 10"/>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设计最佳现金持有量</a:t>
              </a:r>
            </a:p>
          </p:txBody>
        </p:sp>
      </p:grpSp>
      <p:sp>
        <p:nvSpPr>
          <p:cNvPr id="12" name="文本框 4"/>
          <p:cNvSpPr txBox="1"/>
          <p:nvPr/>
        </p:nvSpPr>
        <p:spPr>
          <a:xfrm>
            <a:off x="760492" y="1019042"/>
            <a:ext cx="10734205" cy="340644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dirty="0">
                <a:latin typeface="+mn-ea"/>
              </a:rPr>
              <a:t>威盛公司现金收支平稳，预计全年（按</a:t>
            </a:r>
            <a:r>
              <a:rPr lang="zh-CN" sz="2400" dirty="0">
                <a:latin typeface="+mn-ea"/>
                <a:cs typeface="Times New Roman" panose="02020603050405020304" pitchFamily="18" charset="0"/>
              </a:rPr>
              <a:t>360天）现金需要量为360 000元，现金与有价证券的转换成本为每次300元，有价证券年均报酬率为6%。</a:t>
            </a:r>
            <a:endParaRPr lang="zh-CN" sz="2400" dirty="0">
              <a:latin typeface="+mn-ea"/>
            </a:endParaRPr>
          </a:p>
          <a:p>
            <a:pPr marL="0" indent="0">
              <a:lnSpc>
                <a:spcPct val="130000"/>
              </a:lnSpc>
            </a:pPr>
            <a:r>
              <a:rPr lang="zh-CN" sz="2400" dirty="0">
                <a:latin typeface="+mn-ea"/>
              </a:rPr>
              <a:t>要求：</a:t>
            </a:r>
          </a:p>
          <a:p>
            <a:pPr marL="0" indent="0">
              <a:lnSpc>
                <a:spcPct val="130000"/>
              </a:lnSpc>
            </a:pPr>
            <a:r>
              <a:rPr lang="zh-CN" sz="2400" dirty="0">
                <a:latin typeface="+mn-ea"/>
              </a:rPr>
              <a:t>（</a:t>
            </a:r>
            <a:r>
              <a:rPr lang="zh-CN" sz="2400" dirty="0">
                <a:latin typeface="+mn-ea"/>
                <a:cs typeface="Times New Roman" panose="02020603050405020304" pitchFamily="18" charset="0"/>
              </a:rPr>
              <a:t>1）</a:t>
            </a:r>
            <a:r>
              <a:rPr lang="zh-CN" sz="2400" dirty="0">
                <a:latin typeface="+mn-ea"/>
              </a:rPr>
              <a:t>运用存货模式计算最佳现金持有量。</a:t>
            </a:r>
          </a:p>
          <a:p>
            <a:pPr marL="0" indent="0">
              <a:lnSpc>
                <a:spcPct val="130000"/>
              </a:lnSpc>
            </a:pPr>
            <a:r>
              <a:rPr lang="zh-CN" sz="2400" dirty="0">
                <a:latin typeface="+mn-ea"/>
              </a:rPr>
              <a:t>（</a:t>
            </a:r>
            <a:r>
              <a:rPr lang="zh-CN" sz="2400" dirty="0">
                <a:latin typeface="+mn-ea"/>
                <a:cs typeface="Times New Roman" panose="02020603050405020304" pitchFamily="18" charset="0"/>
              </a:rPr>
              <a:t>2）</a:t>
            </a:r>
            <a:r>
              <a:rPr lang="zh-CN" sz="2400" dirty="0">
                <a:latin typeface="+mn-ea"/>
              </a:rPr>
              <a:t>计算最佳现金持有量下的最低现金管理相关总成本、全年现金转换成本和全年现金持有机会成本。</a:t>
            </a:r>
          </a:p>
          <a:p>
            <a:pPr marL="0" indent="0">
              <a:lnSpc>
                <a:spcPct val="130000"/>
              </a:lnSpc>
            </a:pPr>
            <a:r>
              <a:rPr lang="zh-CN" sz="2400" dirty="0">
                <a:latin typeface="+mn-ea"/>
              </a:rPr>
              <a:t>（</a:t>
            </a:r>
            <a:r>
              <a:rPr lang="zh-CN" sz="2400" dirty="0">
                <a:latin typeface="+mn-ea"/>
                <a:cs typeface="Times New Roman" panose="02020603050405020304" pitchFamily="18" charset="0"/>
              </a:rPr>
              <a:t>3）</a:t>
            </a:r>
            <a:r>
              <a:rPr lang="zh-CN" sz="2400" dirty="0">
                <a:latin typeface="+mn-ea"/>
              </a:rPr>
              <a:t>计算最佳现金持有量下的全年有价证券交易次数和有价证券交易间隔期。</a:t>
            </a:r>
            <a:endParaRPr lang="zh-CN" altLang="en-US" sz="2400" dirty="0">
              <a:latin typeface="+mn-ea"/>
            </a:endParaRPr>
          </a:p>
        </p:txBody>
      </p:sp>
      <mc:AlternateContent xmlns:mc="http://schemas.openxmlformats.org/markup-compatibility/2006" xmlns:a14="http://schemas.microsoft.com/office/drawing/2010/main">
        <mc:Choice Requires="a14">
          <p:sp>
            <p:nvSpPr>
              <p:cNvPr id="13" name="文本框 1"/>
              <p:cNvSpPr txBox="1"/>
              <p:nvPr/>
            </p:nvSpPr>
            <p:spPr>
              <a:xfrm>
                <a:off x="1487488" y="4689936"/>
                <a:ext cx="8460941" cy="68768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50000"/>
                  </a:lnSpc>
                </a:pPr>
                <a:r>
                  <a:rPr lang="zh-CN" altLang="en-US" sz="2400" dirty="0">
                    <a:solidFill>
                      <a:srgbClr val="000000"/>
                    </a:solidFill>
                    <a:latin typeface="+mn-ea"/>
                  </a:rPr>
                  <a:t>最低现金管理成本</a:t>
                </a:r>
                <a:r>
                  <a:rPr lang="en-US" altLang="zh-CN" sz="2400" dirty="0">
                    <a:solidFill>
                      <a:srgbClr val="000000"/>
                    </a:solidFill>
                    <a:latin typeface="+mn-ea"/>
                  </a:rPr>
                  <a:t>=</a:t>
                </a:r>
                <a14:m>
                  <m:oMath xmlns:m="http://schemas.openxmlformats.org/officeDocument/2006/math">
                    <m:rad>
                      <m:radPr>
                        <m:ctrlPr>
                          <a:rPr lang="en-US" altLang="zh-CN" sz="2400" i="1" smtClean="0">
                            <a:solidFill>
                              <a:srgbClr val="000000"/>
                            </a:solidFill>
                            <a:latin typeface="Cambria Math" panose="02040503050406030204" pitchFamily="18" charset="0"/>
                          </a:rPr>
                        </m:ctrlPr>
                      </m:radPr>
                      <m:deg>
                        <m:r>
                          <a:rPr lang="en-US" altLang="zh-CN" sz="2400" i="1" smtClean="0">
                            <a:solidFill>
                              <a:srgbClr val="000000"/>
                            </a:solidFill>
                            <a:latin typeface="Cambria Math"/>
                          </a:rPr>
                          <m:t>2</m:t>
                        </m:r>
                      </m:deg>
                      <m:e>
                        <m:r>
                          <a:rPr lang="en-US" altLang="zh-CN" sz="2400" b="1" i="1" smtClean="0">
                            <a:solidFill>
                              <a:srgbClr val="000000"/>
                            </a:solidFill>
                            <a:latin typeface="Cambria Math"/>
                          </a:rPr>
                          <m:t>𝟐</m:t>
                        </m:r>
                        <m:r>
                          <a:rPr lang="en-US" altLang="zh-CN" sz="2400" b="1" i="1" smtClean="0">
                            <a:solidFill>
                              <a:srgbClr val="000000"/>
                            </a:solidFill>
                            <a:latin typeface="Cambria Math"/>
                          </a:rPr>
                          <m:t>∗</m:t>
                        </m:r>
                        <m:r>
                          <a:rPr lang="en-US" altLang="zh-CN" sz="2400" b="1" i="1" smtClean="0">
                            <a:solidFill>
                              <a:srgbClr val="000000"/>
                            </a:solidFill>
                            <a:latin typeface="Cambria Math"/>
                          </a:rPr>
                          <m:t>𝟑𝟔𝟎𝟎𝟎𝟎</m:t>
                        </m:r>
                        <m:r>
                          <a:rPr lang="en-US" altLang="zh-CN" sz="2400" b="1" i="1" smtClean="0">
                            <a:solidFill>
                              <a:srgbClr val="000000"/>
                            </a:solidFill>
                            <a:latin typeface="Cambria Math"/>
                          </a:rPr>
                          <m:t>∗</m:t>
                        </m:r>
                        <m:r>
                          <a:rPr lang="en-US" altLang="zh-CN" sz="2400" b="1" i="1" smtClean="0">
                            <a:solidFill>
                              <a:srgbClr val="000000"/>
                            </a:solidFill>
                            <a:latin typeface="Cambria Math"/>
                          </a:rPr>
                          <m:t>𝟑𝟎𝟎</m:t>
                        </m:r>
                        <m:r>
                          <a:rPr lang="zh-CN" altLang="en-US" sz="2400" b="1" i="1" smtClean="0">
                            <a:solidFill>
                              <a:srgbClr val="000000"/>
                            </a:solidFill>
                            <a:latin typeface="Cambria Math"/>
                          </a:rPr>
                          <m:t>∗</m:t>
                        </m:r>
                        <m:r>
                          <a:rPr lang="en-US" altLang="zh-CN" sz="2400" b="1" i="1" smtClean="0">
                            <a:solidFill>
                              <a:srgbClr val="000000"/>
                            </a:solidFill>
                            <a:latin typeface="Cambria Math"/>
                          </a:rPr>
                          <m:t>𝟔</m:t>
                        </m:r>
                        <m:r>
                          <a:rPr lang="en-US" altLang="zh-CN" sz="2400" b="1" i="1" smtClean="0">
                            <a:solidFill>
                              <a:srgbClr val="000000"/>
                            </a:solidFill>
                            <a:latin typeface="Cambria Math"/>
                          </a:rPr>
                          <m:t>%</m:t>
                        </m:r>
                      </m:e>
                    </m:rad>
                  </m:oMath>
                </a14:m>
                <a:r>
                  <a:rPr lang="en-US" altLang="zh-CN" sz="2400" dirty="0">
                    <a:solidFill>
                      <a:srgbClr val="000000"/>
                    </a:solidFill>
                    <a:latin typeface="+mn-ea"/>
                  </a:rPr>
                  <a:t>  =3600</a:t>
                </a:r>
                <a:r>
                  <a:rPr lang="zh-CN" altLang="en-US" sz="2400" dirty="0">
                    <a:solidFill>
                      <a:srgbClr val="000000"/>
                    </a:solidFill>
                    <a:latin typeface="+mn-ea"/>
                  </a:rPr>
                  <a:t>元</a:t>
                </a:r>
              </a:p>
            </p:txBody>
          </p:sp>
        </mc:Choice>
        <mc:Fallback xmlns="">
          <p:sp>
            <p:nvSpPr>
              <p:cNvPr id="13" name="文本框 1"/>
              <p:cNvSpPr txBox="1">
                <a:spLocks noRot="1" noChangeAspect="1" noMove="1" noResize="1" noEditPoints="1" noAdjustHandles="1" noChangeArrowheads="1" noChangeShapeType="1" noTextEdit="1"/>
              </p:cNvSpPr>
              <p:nvPr/>
            </p:nvSpPr>
            <p:spPr>
              <a:xfrm>
                <a:off x="1487488" y="4689936"/>
                <a:ext cx="8460941" cy="687689"/>
              </a:xfrm>
              <a:prstGeom prst="rect">
                <a:avLst/>
              </a:prstGeom>
              <a:blipFill rotWithShape="1">
                <a:blip r:embed="rId2"/>
                <a:stretch>
                  <a:fillRect b="-683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07333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108" name="文本框 107"/>
          <p:cNvSpPr txBox="1"/>
          <p:nvPr/>
        </p:nvSpPr>
        <p:spPr>
          <a:xfrm>
            <a:off x="1466397" y="5367091"/>
            <a:ext cx="9511633" cy="1005788"/>
          </a:xfrm>
          <a:prstGeom prst="rect">
            <a:avLst/>
          </a:prstGeom>
          <a:noFill/>
          <a:ln w="9525">
            <a:noFill/>
          </a:ln>
        </p:spPr>
        <p:txBody>
          <a:bodyPr wrap="square">
            <a:spAutoFit/>
          </a:bodyPr>
          <a:lstStyle/>
          <a:p>
            <a:pPr marL="0" indent="0">
              <a:lnSpc>
                <a:spcPct val="130000"/>
              </a:lnSpc>
            </a:pPr>
            <a:r>
              <a:rPr lang="zh-CN" sz="2400" b="1" dirty="0">
                <a:latin typeface="+mn-ea"/>
                <a:ea typeface="+mn-ea"/>
              </a:rPr>
              <a:t>有价证券交易次数＝360 000÷60 000＝6次</a:t>
            </a:r>
          </a:p>
          <a:p>
            <a:pPr marL="0" indent="0">
              <a:lnSpc>
                <a:spcPct val="130000"/>
              </a:lnSpc>
            </a:pPr>
            <a:r>
              <a:rPr lang="zh-CN" sz="2400" b="1" dirty="0">
                <a:latin typeface="+mn-ea"/>
                <a:ea typeface="+mn-ea"/>
              </a:rPr>
              <a:t>有价证券交易间隔期＝360÷6＝60天</a:t>
            </a:r>
            <a:endParaRPr lang="zh-CN" altLang="en-US" sz="2400" b="1" dirty="0">
              <a:latin typeface="+mn-ea"/>
              <a:ea typeface="+mn-ea"/>
            </a:endParaRPr>
          </a:p>
        </p:txBody>
      </p:sp>
      <p:grpSp>
        <p:nvGrpSpPr>
          <p:cNvPr id="7" name="组合 6"/>
          <p:cNvGrpSpPr/>
          <p:nvPr/>
        </p:nvGrpSpPr>
        <p:grpSpPr>
          <a:xfrm>
            <a:off x="191345" y="116632"/>
            <a:ext cx="5328591" cy="613803"/>
            <a:chOff x="1271464" y="2420888"/>
            <a:chExt cx="439248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设计最佳现金持有量</a:t>
              </a:r>
            </a:p>
          </p:txBody>
        </p:sp>
      </p:grpSp>
      <p:sp>
        <p:nvSpPr>
          <p:cNvPr id="10" name="文本框 4"/>
          <p:cNvSpPr txBox="1"/>
          <p:nvPr/>
        </p:nvSpPr>
        <p:spPr>
          <a:xfrm>
            <a:off x="1073642" y="1061999"/>
            <a:ext cx="10297144" cy="393338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zh-CN" sz="2400" dirty="0">
                <a:latin typeface="+mn-ea"/>
              </a:rPr>
              <a:t>威盛公司现金收支平稳，预计全年（按</a:t>
            </a:r>
            <a:r>
              <a:rPr lang="zh-CN" sz="2400" dirty="0">
                <a:latin typeface="+mn-ea"/>
                <a:cs typeface="Times New Roman" panose="02020603050405020304" pitchFamily="18" charset="0"/>
              </a:rPr>
              <a:t>360天）现金需要量为360 000元，现金与有价证券的转换成本为每次300元，有价证券年均报酬率为6%。</a:t>
            </a:r>
            <a:endParaRPr lang="zh-CN" sz="2400" dirty="0">
              <a:latin typeface="+mn-ea"/>
            </a:endParaRPr>
          </a:p>
          <a:p>
            <a:pPr marL="0" indent="0">
              <a:lnSpc>
                <a:spcPct val="130000"/>
              </a:lnSpc>
            </a:pPr>
            <a:r>
              <a:rPr lang="zh-CN" sz="2400" dirty="0">
                <a:latin typeface="+mn-ea"/>
              </a:rPr>
              <a:t>要求：</a:t>
            </a:r>
          </a:p>
          <a:p>
            <a:pPr marL="0" indent="0">
              <a:lnSpc>
                <a:spcPct val="130000"/>
              </a:lnSpc>
            </a:pPr>
            <a:r>
              <a:rPr lang="zh-CN" sz="2400" dirty="0">
                <a:latin typeface="+mn-ea"/>
              </a:rPr>
              <a:t>（</a:t>
            </a:r>
            <a:r>
              <a:rPr lang="zh-CN" sz="2400" dirty="0">
                <a:latin typeface="+mn-ea"/>
                <a:cs typeface="Times New Roman" panose="02020603050405020304" pitchFamily="18" charset="0"/>
              </a:rPr>
              <a:t>1）</a:t>
            </a:r>
            <a:r>
              <a:rPr lang="zh-CN" sz="2400" dirty="0">
                <a:latin typeface="+mn-ea"/>
              </a:rPr>
              <a:t>运用存货模式计算最佳现金持有量。</a:t>
            </a:r>
          </a:p>
          <a:p>
            <a:pPr marL="0" indent="0">
              <a:lnSpc>
                <a:spcPct val="130000"/>
              </a:lnSpc>
            </a:pPr>
            <a:r>
              <a:rPr lang="zh-CN" sz="2400" dirty="0">
                <a:latin typeface="+mn-ea"/>
              </a:rPr>
              <a:t>（</a:t>
            </a:r>
            <a:r>
              <a:rPr lang="zh-CN" sz="2400" dirty="0">
                <a:latin typeface="+mn-ea"/>
                <a:cs typeface="Times New Roman" panose="02020603050405020304" pitchFamily="18" charset="0"/>
              </a:rPr>
              <a:t>2）</a:t>
            </a:r>
            <a:r>
              <a:rPr lang="zh-CN" sz="2400" dirty="0">
                <a:latin typeface="+mn-ea"/>
              </a:rPr>
              <a:t>计算最佳现金持有量下的最低现金管理相关总成本、全年现金转换成本和全年现金持有机会成本。</a:t>
            </a:r>
          </a:p>
          <a:p>
            <a:pPr marL="0" indent="0">
              <a:lnSpc>
                <a:spcPct val="130000"/>
              </a:lnSpc>
            </a:pPr>
            <a:r>
              <a:rPr lang="zh-CN" sz="2400" dirty="0">
                <a:latin typeface="+mn-ea"/>
              </a:rPr>
              <a:t>（</a:t>
            </a:r>
            <a:r>
              <a:rPr lang="zh-CN" sz="2400" dirty="0">
                <a:latin typeface="+mn-ea"/>
                <a:cs typeface="Times New Roman" panose="02020603050405020304" pitchFamily="18" charset="0"/>
              </a:rPr>
              <a:t>3）</a:t>
            </a:r>
            <a:r>
              <a:rPr lang="zh-CN" sz="2400" dirty="0">
                <a:latin typeface="+mn-ea"/>
              </a:rPr>
              <a:t>计算最佳现金持有量下的全年有价证券交易次数和有价证券交易间隔期。</a:t>
            </a:r>
            <a:endParaRPr lang="zh-CN" altLang="en-US" sz="2400" dirty="0">
              <a:latin typeface="+mn-ea"/>
            </a:endParaRPr>
          </a:p>
        </p:txBody>
      </p:sp>
    </p:spTree>
    <p:extLst>
      <p:ext uri="{BB962C8B-B14F-4D97-AF65-F5344CB8AC3E}">
        <p14:creationId xmlns:p14="http://schemas.microsoft.com/office/powerpoint/2010/main" val="21110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grpSp>
        <p:nvGrpSpPr>
          <p:cNvPr id="8" name="组合 7"/>
          <p:cNvGrpSpPr/>
          <p:nvPr/>
        </p:nvGrpSpPr>
        <p:grpSpPr>
          <a:xfrm>
            <a:off x="191345" y="116632"/>
            <a:ext cx="5112567" cy="613803"/>
            <a:chOff x="1271464" y="2420888"/>
            <a:chExt cx="439248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加强现金日常管理</a:t>
              </a:r>
            </a:p>
          </p:txBody>
        </p:sp>
      </p:grpSp>
      <p:cxnSp>
        <p:nvCxnSpPr>
          <p:cNvPr id="15" name="直接连接符 14"/>
          <p:cNvCxnSpPr/>
          <p:nvPr/>
        </p:nvCxnSpPr>
        <p:spPr>
          <a:xfrm>
            <a:off x="3404823" y="4117029"/>
            <a:ext cx="1340530" cy="761322"/>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3404823" y="2487719"/>
            <a:ext cx="1258126" cy="701575"/>
          </a:xfrm>
          <a:prstGeom prst="line">
            <a:avLst/>
          </a:prstGeom>
          <a:ln w="28575">
            <a:solidFill>
              <a:srgbClr val="EA5E66"/>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575601" y="2645773"/>
            <a:ext cx="2268761" cy="2053835"/>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latin typeface="Calibri"/>
                <a:ea typeface="宋体"/>
              </a:endParaRPr>
            </a:p>
          </p:txBody>
        </p:sp>
        <p:sp>
          <p:nvSpPr>
            <p:cNvPr id="20" name="椭圆 1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latin typeface="Calibri"/>
                <a:ea typeface="宋体"/>
              </a:endParaRPr>
            </a:p>
          </p:txBody>
        </p:sp>
      </p:grpSp>
      <p:grpSp>
        <p:nvGrpSpPr>
          <p:cNvPr id="21" name="组合 20"/>
          <p:cNvGrpSpPr/>
          <p:nvPr/>
        </p:nvGrpSpPr>
        <p:grpSpPr>
          <a:xfrm>
            <a:off x="4717451" y="1821142"/>
            <a:ext cx="1719908" cy="1368152"/>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23" name="椭圆 2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grpSp>
      <p:grpSp>
        <p:nvGrpSpPr>
          <p:cNvPr id="27" name="组合 26"/>
          <p:cNvGrpSpPr/>
          <p:nvPr/>
        </p:nvGrpSpPr>
        <p:grpSpPr>
          <a:xfrm>
            <a:off x="4766992" y="4168912"/>
            <a:ext cx="1719908" cy="1368152"/>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29" name="椭圆 2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grpSp>
      <p:sp>
        <p:nvSpPr>
          <p:cNvPr id="30" name="文本框 37"/>
          <p:cNvSpPr>
            <a:spLocks noChangeArrowheads="1"/>
          </p:cNvSpPr>
          <p:nvPr/>
        </p:nvSpPr>
        <p:spPr bwMode="auto">
          <a:xfrm>
            <a:off x="1943866" y="3236233"/>
            <a:ext cx="1477267" cy="861744"/>
          </a:xfrm>
          <a:prstGeom prst="rect">
            <a:avLst/>
          </a:prstGeom>
          <a:noFill/>
          <a:ln>
            <a:noFill/>
          </a:ln>
          <a:effectLst>
            <a:innerShdw blurRad="63500" dist="50800" dir="16200000">
              <a:prstClr val="black">
                <a:alpha val="50000"/>
              </a:prstClr>
            </a:inn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400" b="1" dirty="0">
                <a:sym typeface="微软雅黑" pitchFamily="34" charset="-122"/>
              </a:rPr>
              <a:t>现金</a:t>
            </a:r>
            <a:endParaRPr lang="en-US" altLang="zh-CN" sz="2400" b="1" dirty="0">
              <a:sym typeface="微软雅黑" pitchFamily="34" charset="-122"/>
            </a:endParaRPr>
          </a:p>
          <a:p>
            <a:pPr algn="ctr" eaLnBrk="1" hangingPunct="1">
              <a:spcBef>
                <a:spcPct val="0"/>
              </a:spcBef>
              <a:buFont typeface="Arial" charset="0"/>
              <a:buNone/>
            </a:pPr>
            <a:r>
              <a:rPr lang="zh-CN" altLang="en-US" sz="2400" b="1" dirty="0">
                <a:sym typeface="微软雅黑" pitchFamily="34" charset="-122"/>
              </a:rPr>
              <a:t>日常管理</a:t>
            </a:r>
          </a:p>
        </p:txBody>
      </p:sp>
      <p:sp>
        <p:nvSpPr>
          <p:cNvPr id="31" name="文本框 37"/>
          <p:cNvSpPr>
            <a:spLocks noChangeArrowheads="1"/>
          </p:cNvSpPr>
          <p:nvPr/>
        </p:nvSpPr>
        <p:spPr bwMode="auto">
          <a:xfrm>
            <a:off x="4865957" y="2157000"/>
            <a:ext cx="1446624" cy="7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000" b="1" dirty="0">
                <a:sym typeface="微软雅黑" pitchFamily="34" charset="-122"/>
              </a:rPr>
              <a:t>现金</a:t>
            </a:r>
            <a:endParaRPr lang="en-US" altLang="zh-CN" sz="2000" b="1" dirty="0">
              <a:sym typeface="微软雅黑" pitchFamily="34" charset="-122"/>
            </a:endParaRPr>
          </a:p>
          <a:p>
            <a:pPr algn="ctr" eaLnBrk="1" hangingPunct="1">
              <a:spcBef>
                <a:spcPct val="0"/>
              </a:spcBef>
              <a:buFont typeface="Arial" charset="0"/>
              <a:buNone/>
            </a:pPr>
            <a:r>
              <a:rPr lang="zh-CN" altLang="en-US" sz="2000" b="1" dirty="0">
                <a:sym typeface="微软雅黑" pitchFamily="34" charset="-122"/>
              </a:rPr>
              <a:t>回收管理</a:t>
            </a:r>
          </a:p>
        </p:txBody>
      </p:sp>
      <p:sp>
        <p:nvSpPr>
          <p:cNvPr id="33" name="文本框 37"/>
          <p:cNvSpPr>
            <a:spLocks noChangeArrowheads="1"/>
          </p:cNvSpPr>
          <p:nvPr/>
        </p:nvSpPr>
        <p:spPr bwMode="auto">
          <a:xfrm>
            <a:off x="4898560" y="4509383"/>
            <a:ext cx="1383157" cy="7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000" b="1" dirty="0">
                <a:sym typeface="微软雅黑" pitchFamily="34" charset="-122"/>
              </a:rPr>
              <a:t>现金</a:t>
            </a:r>
            <a:endParaRPr lang="en-US" altLang="zh-CN" sz="2000" dirty="0">
              <a:sym typeface="微软雅黑" pitchFamily="34" charset="-122"/>
            </a:endParaRPr>
          </a:p>
          <a:p>
            <a:pPr algn="ctr" eaLnBrk="1" hangingPunct="1">
              <a:spcBef>
                <a:spcPct val="0"/>
              </a:spcBef>
              <a:buFont typeface="Arial" charset="0"/>
              <a:buNone/>
            </a:pPr>
            <a:r>
              <a:rPr lang="zh-CN" altLang="en-US" sz="2000" b="1" dirty="0">
                <a:sym typeface="微软雅黑" pitchFamily="34" charset="-122"/>
              </a:rPr>
              <a:t>支出管理</a:t>
            </a:r>
          </a:p>
        </p:txBody>
      </p:sp>
      <p:grpSp>
        <p:nvGrpSpPr>
          <p:cNvPr id="5" name="组合 4"/>
          <p:cNvGrpSpPr/>
          <p:nvPr/>
        </p:nvGrpSpPr>
        <p:grpSpPr>
          <a:xfrm>
            <a:off x="6816080" y="1920878"/>
            <a:ext cx="4343307" cy="1076074"/>
            <a:chOff x="7032104" y="1773130"/>
            <a:chExt cx="4343307" cy="1076074"/>
          </a:xfrm>
        </p:grpSpPr>
        <p:grpSp>
          <p:nvGrpSpPr>
            <p:cNvPr id="11" name="组合 10"/>
            <p:cNvGrpSpPr/>
            <p:nvPr/>
          </p:nvGrpSpPr>
          <p:grpSpPr>
            <a:xfrm>
              <a:off x="7032104" y="1781441"/>
              <a:ext cx="4343307" cy="1034266"/>
              <a:chOff x="4304043" y="1286668"/>
              <a:chExt cx="3837944" cy="2757793"/>
            </a:xfrm>
            <a:effectLst>
              <a:outerShdw blurRad="381000" dist="254000" dir="8100000" algn="tr" rotWithShape="0">
                <a:prstClr val="black">
                  <a:alpha val="40000"/>
                </a:prstClr>
              </a:outerShdw>
            </a:effectLst>
          </p:grpSpPr>
          <p:sp>
            <p:nvSpPr>
              <p:cNvPr id="12" name="圆角矩形 1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角矩形 1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4" name="文本1"/>
            <p:cNvSpPr>
              <a:spLocks noChangeArrowheads="1"/>
            </p:cNvSpPr>
            <p:nvPr/>
          </p:nvSpPr>
          <p:spPr bwMode="gray">
            <a:xfrm>
              <a:off x="7139491" y="1773130"/>
              <a:ext cx="4128531" cy="1076074"/>
            </a:xfrm>
            <a:prstGeom prst="roundRect">
              <a:avLst>
                <a:gd name="adj" fmla="val 11505"/>
              </a:avLst>
            </a:prstGeom>
            <a:noFill/>
            <a:ln w="28575" cap="flat" cmpd="sng" algn="ctr">
              <a:noFill/>
              <a:prstDash val="solid"/>
            </a:ln>
            <a:effec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95">
                <a:lnSpc>
                  <a:spcPct val="120000"/>
                </a:lnSpc>
                <a:defRPr/>
              </a:pPr>
              <a:r>
                <a:rPr lang="zh-CN" altLang="en-US" dirty="0">
                  <a:latin typeface="微软雅黑" pitchFamily="34" charset="-122"/>
                  <a:ea typeface="微软雅黑" pitchFamily="34" charset="-122"/>
                </a:rPr>
                <a:t>目的是尽快收回现金，加速现金的周转。主要采用的方法有邮政信箱法和银行业务集中法两种。</a:t>
              </a:r>
            </a:p>
          </p:txBody>
        </p:sp>
      </p:grpSp>
      <p:grpSp>
        <p:nvGrpSpPr>
          <p:cNvPr id="6" name="组合 5"/>
          <p:cNvGrpSpPr/>
          <p:nvPr/>
        </p:nvGrpSpPr>
        <p:grpSpPr>
          <a:xfrm>
            <a:off x="6865261" y="4314950"/>
            <a:ext cx="4343307" cy="1076074"/>
            <a:chOff x="7357552" y="3835411"/>
            <a:chExt cx="4343307" cy="1076074"/>
          </a:xfrm>
        </p:grpSpPr>
        <p:grpSp>
          <p:nvGrpSpPr>
            <p:cNvPr id="39" name="组合 38"/>
            <p:cNvGrpSpPr/>
            <p:nvPr/>
          </p:nvGrpSpPr>
          <p:grpSpPr>
            <a:xfrm>
              <a:off x="7357552" y="3877219"/>
              <a:ext cx="4343307" cy="1034266"/>
              <a:chOff x="4304043" y="1286668"/>
              <a:chExt cx="3837944" cy="2757793"/>
            </a:xfrm>
            <a:effectLst>
              <a:outerShdw blurRad="381000" dist="254000" dir="8100000" algn="tr" rotWithShape="0">
                <a:prstClr val="black">
                  <a:alpha val="40000"/>
                </a:prstClr>
              </a:outerShdw>
            </a:effectLst>
          </p:grpSpPr>
          <p:sp>
            <p:nvSpPr>
              <p:cNvPr id="40" name="圆角矩形 3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圆角矩形 4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2" name="文本1"/>
            <p:cNvSpPr>
              <a:spLocks noChangeArrowheads="1"/>
            </p:cNvSpPr>
            <p:nvPr/>
          </p:nvSpPr>
          <p:spPr bwMode="gray">
            <a:xfrm>
              <a:off x="7450930" y="3835411"/>
              <a:ext cx="4128531" cy="1076074"/>
            </a:xfrm>
            <a:prstGeom prst="roundRect">
              <a:avLst>
                <a:gd name="adj" fmla="val 11505"/>
              </a:avLst>
            </a:prstGeom>
            <a:noFill/>
            <a:ln w="28575" cap="flat" cmpd="sng" algn="ctr">
              <a:noFill/>
              <a:prstDash val="solid"/>
            </a:ln>
            <a:effec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95">
                <a:lnSpc>
                  <a:spcPct val="120000"/>
                </a:lnSpc>
                <a:defRPr/>
              </a:pPr>
              <a:r>
                <a:rPr lang="zh-CN" altLang="en-US" dirty="0">
                  <a:latin typeface="微软雅黑" pitchFamily="34" charset="-122"/>
                  <a:ea typeface="微软雅黑" pitchFamily="34" charset="-122"/>
                </a:rPr>
                <a:t>现金支出管理的关键是尽可能延缓现金的支出时间。</a:t>
              </a:r>
            </a:p>
          </p:txBody>
        </p:sp>
      </p:grpSp>
    </p:spTree>
    <p:extLst>
      <p:ext uri="{BB962C8B-B14F-4D97-AF65-F5344CB8AC3E}">
        <p14:creationId xmlns:p14="http://schemas.microsoft.com/office/powerpoint/2010/main" val="3457221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1+#ppt_w/2"/>
                                          </p:val>
                                        </p:tav>
                                        <p:tav tm="100000">
                                          <p:val>
                                            <p:strVal val="#ppt_x"/>
                                          </p:val>
                                        </p:tav>
                                      </p:tavLst>
                                    </p:anim>
                                    <p:anim calcmode="lin" valueType="num">
                                      <p:cBhvr additive="base">
                                        <p:cTn id="12" dur="5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4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childTnLst>
                          </p:cTn>
                        </p:par>
                        <p:par>
                          <p:cTn id="23" fill="hold">
                            <p:stCondLst>
                              <p:cond delay="1400"/>
                            </p:stCondLst>
                            <p:childTnLst>
                              <p:par>
                                <p:cTn id="24" presetID="53" presetClass="entr" presetSubtype="16"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childTnLst>
                          </p:cTn>
                        </p:par>
                        <p:par>
                          <p:cTn id="29" fill="hold">
                            <p:stCondLst>
                              <p:cond delay="1900"/>
                            </p:stCondLst>
                            <p:childTnLst>
                              <p:par>
                                <p:cTn id="30" presetID="53" presetClass="entr" presetSubtype="16"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76710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grpSp>
        <p:nvGrpSpPr>
          <p:cNvPr id="7" name="组合 6"/>
          <p:cNvGrpSpPr/>
          <p:nvPr/>
        </p:nvGrpSpPr>
        <p:grpSpPr>
          <a:xfrm>
            <a:off x="191345" y="116632"/>
            <a:ext cx="5112567" cy="613803"/>
            <a:chOff x="1271464" y="2420888"/>
            <a:chExt cx="4392488" cy="613803"/>
          </a:xfrm>
        </p:grpSpPr>
        <p:sp>
          <p:nvSpPr>
            <p:cNvPr id="8"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9" name="TextBox 8"/>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加强现金日常管理</a:t>
              </a:r>
            </a:p>
          </p:txBody>
        </p:sp>
      </p:grpSp>
      <p:grpSp>
        <p:nvGrpSpPr>
          <p:cNvPr id="41" name="组合 40"/>
          <p:cNvGrpSpPr/>
          <p:nvPr/>
        </p:nvGrpSpPr>
        <p:grpSpPr>
          <a:xfrm>
            <a:off x="352257" y="990050"/>
            <a:ext cx="2719407" cy="585975"/>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43" name="圆角矩形 4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black"/>
                  </a:solidFill>
                  <a:latin typeface="+mn-ea"/>
                </a:rPr>
                <a:t>1.</a:t>
              </a:r>
              <a:r>
                <a:rPr lang="zh-CN" altLang="en-US" sz="2400" dirty="0">
                  <a:solidFill>
                    <a:prstClr val="black"/>
                  </a:solidFill>
                  <a:latin typeface="+mn-ea"/>
                </a:rPr>
                <a:t>现金回收管理</a:t>
              </a:r>
            </a:p>
          </p:txBody>
        </p:sp>
      </p:grpSp>
      <p:sp>
        <p:nvSpPr>
          <p:cNvPr id="44" name="矩形 43"/>
          <p:cNvSpPr/>
          <p:nvPr/>
        </p:nvSpPr>
        <p:spPr>
          <a:xfrm>
            <a:off x="1910816" y="2383897"/>
            <a:ext cx="3700696" cy="3945759"/>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p>
        </p:txBody>
      </p:sp>
      <p:sp>
        <p:nvSpPr>
          <p:cNvPr id="45" name="AutoShape 12"/>
          <p:cNvSpPr>
            <a:spLocks noChangeArrowheads="1"/>
          </p:cNvSpPr>
          <p:nvPr/>
        </p:nvSpPr>
        <p:spPr bwMode="auto">
          <a:xfrm>
            <a:off x="1910816" y="1988840"/>
            <a:ext cx="3700696" cy="790115"/>
          </a:xfrm>
          <a:prstGeom prst="homePlate">
            <a:avLst>
              <a:gd name="adj" fmla="val 63872"/>
            </a:avLst>
          </a:prstGeom>
          <a:solidFill>
            <a:srgbClr val="005DA2"/>
          </a:solidFill>
          <a:ln w="9525">
            <a:noFill/>
            <a:miter lim="800000"/>
          </a:ln>
        </p:spPr>
        <p:txBody>
          <a:bodyPr wrap="none" lIns="91451" tIns="45725" rIns="91451" bIns="45725"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邮政信箱法</a:t>
            </a:r>
          </a:p>
        </p:txBody>
      </p:sp>
      <p:sp>
        <p:nvSpPr>
          <p:cNvPr id="46" name="TextBox 45"/>
          <p:cNvSpPr txBox="1"/>
          <p:nvPr/>
        </p:nvSpPr>
        <p:spPr>
          <a:xfrm>
            <a:off x="2126806" y="3054810"/>
            <a:ext cx="3393130" cy="2579178"/>
          </a:xfrm>
          <a:prstGeom prst="rect">
            <a:avLst/>
          </a:prstGeom>
          <a:noFill/>
        </p:spPr>
        <p:txBody>
          <a:bodyPr wrap="square" lIns="91451" tIns="45725" rIns="91451" bIns="45725" rtlCol="0">
            <a:spAutoFit/>
          </a:bodyPr>
          <a:lstStyle/>
          <a:p>
            <a:pPr marL="0" indent="266700">
              <a:lnSpc>
                <a:spcPct val="130000"/>
              </a:lnSpc>
            </a:pPr>
            <a:r>
              <a:rPr lang="zh-CN" altLang="zh-CN" sz="1600" dirty="0">
                <a:cs typeface="Times New Roman" panose="02020603050405020304" pitchFamily="18" charset="0"/>
              </a:rPr>
              <a:t>是指企业可以在各主要城市租用专门的邮政信箱并开立分行存款户，授权当地银行每日开启信箱，在取得客户支票后立即结算，并通过电汇将货款拨给企业所在地银行。该方法缩短了支票邮寄及在企业的停留时间，但成本较高。</a:t>
            </a:r>
            <a:endParaRPr lang="zh-CN" altLang="zh-CN" sz="1600" dirty="0"/>
          </a:p>
          <a:p>
            <a:endParaRPr lang="zh-CN" altLang="en-US" sz="1600" dirty="0"/>
          </a:p>
        </p:txBody>
      </p:sp>
      <p:sp>
        <p:nvSpPr>
          <p:cNvPr id="47" name="矩形 46"/>
          <p:cNvSpPr/>
          <p:nvPr/>
        </p:nvSpPr>
        <p:spPr>
          <a:xfrm>
            <a:off x="6302287" y="2383897"/>
            <a:ext cx="3700696" cy="3945759"/>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51" tIns="45725" rIns="91451" bIns="45725" rtlCol="0" anchor="ctr"/>
          <a:lstStyle/>
          <a:p>
            <a:pPr algn="ctr"/>
            <a:endParaRPr lang="zh-CN" altLang="en-US"/>
          </a:p>
        </p:txBody>
      </p:sp>
      <p:sp>
        <p:nvSpPr>
          <p:cNvPr id="48" name="AutoShape 12"/>
          <p:cNvSpPr>
            <a:spLocks noChangeArrowheads="1"/>
          </p:cNvSpPr>
          <p:nvPr/>
        </p:nvSpPr>
        <p:spPr bwMode="auto">
          <a:xfrm flipH="1">
            <a:off x="6302287" y="1988840"/>
            <a:ext cx="3700696" cy="790115"/>
          </a:xfrm>
          <a:prstGeom prst="homePlate">
            <a:avLst>
              <a:gd name="adj" fmla="val 63872"/>
            </a:avLst>
          </a:prstGeom>
          <a:solidFill>
            <a:schemeClr val="accent3"/>
          </a:solidFill>
          <a:ln w="9525">
            <a:noFill/>
            <a:miter lim="800000"/>
          </a:ln>
        </p:spPr>
        <p:txBody>
          <a:bodyPr wrap="none" lIns="91451" tIns="45725" rIns="91451" bIns="45725" anchor="ctr"/>
          <a:lstStyle/>
          <a:p>
            <a:pPr algn="ctr"/>
            <a:r>
              <a:rPr lang="zh-CN" altLang="en-US" b="1" dirty="0">
                <a:latin typeface="微软雅黑" panose="020B0503020204020204" pitchFamily="34" charset="-122"/>
                <a:ea typeface="微软雅黑" panose="020B0503020204020204" pitchFamily="34" charset="-122"/>
              </a:rPr>
              <a:t>银行业务集中法</a:t>
            </a:r>
          </a:p>
        </p:txBody>
      </p:sp>
      <p:sp>
        <p:nvSpPr>
          <p:cNvPr id="49" name="TextBox 48"/>
          <p:cNvSpPr txBox="1"/>
          <p:nvPr/>
        </p:nvSpPr>
        <p:spPr>
          <a:xfrm>
            <a:off x="6518278" y="3054810"/>
            <a:ext cx="3394146" cy="3017631"/>
          </a:xfrm>
          <a:prstGeom prst="rect">
            <a:avLst/>
          </a:prstGeom>
          <a:noFill/>
        </p:spPr>
        <p:txBody>
          <a:bodyPr wrap="square" lIns="91451" tIns="45725" rIns="91451" bIns="45725" rtlCol="0">
            <a:spAutoFit/>
          </a:bodyPr>
          <a:lstStyle/>
          <a:p>
            <a:pPr marL="0" indent="266700">
              <a:lnSpc>
                <a:spcPct val="120000"/>
              </a:lnSpc>
            </a:pPr>
            <a:r>
              <a:rPr lang="zh-CN" altLang="zh-CN" sz="1600" dirty="0">
                <a:cs typeface="Times New Roman" panose="02020603050405020304" pitchFamily="18" charset="0"/>
              </a:rPr>
              <a:t>企业指定一个主要开户行（通常是总部所在地）为集中银行，并在收款额较集中的地区设立若干个收款中心；客户收到账单后直接汇款到当地收款中心，中心收款后，立即存入当地银行；再转给企业总部所在地银行。该方法缩短了现金从客户到企业的中间周转时间，但在多处设立收款中心增加了相应的费用支出。</a:t>
            </a:r>
            <a:endParaRPr lang="zh-CN" altLang="en-US" sz="1600" dirty="0"/>
          </a:p>
        </p:txBody>
      </p:sp>
    </p:spTree>
    <p:extLst>
      <p:ext uri="{BB962C8B-B14F-4D97-AF65-F5344CB8AC3E}">
        <p14:creationId xmlns:p14="http://schemas.microsoft.com/office/powerpoint/2010/main" val="166301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700"/>
                            </p:stCondLst>
                            <p:childTnLst>
                              <p:par>
                                <p:cTn id="11" presetID="2" presetClass="entr" presetSubtype="8"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fill="hold"/>
                                        <p:tgtEl>
                                          <p:spTgt spid="45"/>
                                        </p:tgtEl>
                                        <p:attrNameLst>
                                          <p:attrName>ppt_x</p:attrName>
                                        </p:attrNameLst>
                                      </p:cBhvr>
                                      <p:tavLst>
                                        <p:tav tm="0">
                                          <p:val>
                                            <p:strVal val="0-#ppt_w/2"/>
                                          </p:val>
                                        </p:tav>
                                        <p:tav tm="100000">
                                          <p:val>
                                            <p:strVal val="#ppt_x"/>
                                          </p:val>
                                        </p:tav>
                                      </p:tavLst>
                                    </p:anim>
                                    <p:anim calcmode="lin" valueType="num">
                                      <p:cBhvr additive="base">
                                        <p:cTn id="14" dur="500" fill="hold"/>
                                        <p:tgtEl>
                                          <p:spTgt spid="45"/>
                                        </p:tgtEl>
                                        <p:attrNameLst>
                                          <p:attrName>ppt_y</p:attrName>
                                        </p:attrNameLst>
                                      </p:cBhvr>
                                      <p:tavLst>
                                        <p:tav tm="0">
                                          <p:val>
                                            <p:strVal val="#ppt_y"/>
                                          </p:val>
                                        </p:tav>
                                        <p:tav tm="100000">
                                          <p:val>
                                            <p:strVal val="#ppt_y"/>
                                          </p:val>
                                        </p:tav>
                                      </p:tavLst>
                                    </p:anim>
                                  </p:childTnLst>
                                </p:cTn>
                              </p:par>
                            </p:childTnLst>
                          </p:cTn>
                        </p:par>
                        <p:par>
                          <p:cTn id="15" fill="hold">
                            <p:stCondLst>
                              <p:cond delay="1200"/>
                            </p:stCondLst>
                            <p:childTnLst>
                              <p:par>
                                <p:cTn id="16" presetID="22" presetClass="entr" presetSubtype="1"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ipe(up)">
                                      <p:cBhvr>
                                        <p:cTn id="18" dur="500"/>
                                        <p:tgtEl>
                                          <p:spTgt spid="44"/>
                                        </p:tgtEl>
                                      </p:cBhvr>
                                    </p:animEffect>
                                  </p:childTnLst>
                                </p:cTn>
                              </p:par>
                            </p:childTnLst>
                          </p:cTn>
                        </p:par>
                        <p:par>
                          <p:cTn id="19" fill="hold">
                            <p:stCondLst>
                              <p:cond delay="17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46"/>
                                        </p:tgtEl>
                                        <p:attrNameLst>
                                          <p:attrName>style.visibility</p:attrName>
                                        </p:attrNameLst>
                                      </p:cBhvr>
                                      <p:to>
                                        <p:strVal val="visible"/>
                                      </p:to>
                                    </p:set>
                                    <p:animEffect transition="in" filter="wipe(left)">
                                      <p:cBhvr>
                                        <p:cTn id="22" dur="100"/>
                                        <p:tgtEl>
                                          <p:spTgt spid="46"/>
                                        </p:tgtEl>
                                      </p:cBhvr>
                                    </p:animEffect>
                                  </p:childTnLst>
                                </p:cTn>
                              </p:par>
                              <p:par>
                                <p:cTn id="23" presetID="36" presetClass="emph" presetSubtype="0" fill="hold" grpId="1" nodeType="withEffect">
                                  <p:stCondLst>
                                    <p:cond delay="0"/>
                                  </p:stCondLst>
                                  <p:iterate type="lt">
                                    <p:tmPct val="30000"/>
                                  </p:iterate>
                                  <p:childTnLst>
                                    <p:animScale>
                                      <p:cBhvr>
                                        <p:cTn id="24" dur="50" autoRev="1" fill="hold">
                                          <p:stCondLst>
                                            <p:cond delay="0"/>
                                          </p:stCondLst>
                                        </p:cTn>
                                        <p:tgtEl>
                                          <p:spTgt spid="46"/>
                                        </p:tgtEl>
                                      </p:cBhvr>
                                      <p:to x="80000" y="100000"/>
                                    </p:animScale>
                                    <p:anim by="(#ppt_w*0.10)" calcmode="lin" valueType="num">
                                      <p:cBhvr>
                                        <p:cTn id="25" dur="50" autoRev="1" fill="hold">
                                          <p:stCondLst>
                                            <p:cond delay="0"/>
                                          </p:stCondLst>
                                        </p:cTn>
                                        <p:tgtEl>
                                          <p:spTgt spid="46"/>
                                        </p:tgtEl>
                                        <p:attrNameLst>
                                          <p:attrName>ppt_x</p:attrName>
                                        </p:attrNameLst>
                                      </p:cBhvr>
                                    </p:anim>
                                    <p:anim by="(-#ppt_w*0.10)" calcmode="lin" valueType="num">
                                      <p:cBhvr>
                                        <p:cTn id="26" dur="50" autoRev="1" fill="hold">
                                          <p:stCondLst>
                                            <p:cond delay="0"/>
                                          </p:stCondLst>
                                        </p:cTn>
                                        <p:tgtEl>
                                          <p:spTgt spid="46"/>
                                        </p:tgtEl>
                                        <p:attrNameLst>
                                          <p:attrName>ppt_y</p:attrName>
                                        </p:attrNameLst>
                                      </p:cBhvr>
                                    </p:anim>
                                    <p:animRot by="-480000">
                                      <p:cBhvr>
                                        <p:cTn id="27" dur="50" autoRev="1" fill="hold">
                                          <p:stCondLst>
                                            <p:cond delay="0"/>
                                          </p:stCondLst>
                                        </p:cTn>
                                        <p:tgtEl>
                                          <p:spTgt spid="46"/>
                                        </p:tgtEl>
                                        <p:attrNameLst>
                                          <p:attrName>r</p:attrName>
                                        </p:attrNameLst>
                                      </p:cBhvr>
                                    </p:animRot>
                                  </p:childTnLst>
                                </p:cTn>
                              </p:par>
                            </p:childTnLst>
                          </p:cTn>
                        </p:par>
                        <p:par>
                          <p:cTn id="28" fill="hold">
                            <p:stCondLst>
                              <p:cond delay="4770"/>
                            </p:stCondLst>
                            <p:childTnLst>
                              <p:par>
                                <p:cTn id="29" presetID="2" presetClass="entr" presetSubtype="2"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1+#ppt_w/2"/>
                                          </p:val>
                                        </p:tav>
                                        <p:tav tm="100000">
                                          <p:val>
                                            <p:strVal val="#ppt_x"/>
                                          </p:val>
                                        </p:tav>
                                      </p:tavLst>
                                    </p:anim>
                                    <p:anim calcmode="lin" valueType="num">
                                      <p:cBhvr additive="base">
                                        <p:cTn id="32" dur="500" fill="hold"/>
                                        <p:tgtEl>
                                          <p:spTgt spid="48"/>
                                        </p:tgtEl>
                                        <p:attrNameLst>
                                          <p:attrName>ppt_y</p:attrName>
                                        </p:attrNameLst>
                                      </p:cBhvr>
                                      <p:tavLst>
                                        <p:tav tm="0">
                                          <p:val>
                                            <p:strVal val="#ppt_y"/>
                                          </p:val>
                                        </p:tav>
                                        <p:tav tm="100000">
                                          <p:val>
                                            <p:strVal val="#ppt_y"/>
                                          </p:val>
                                        </p:tav>
                                      </p:tavLst>
                                    </p:anim>
                                  </p:childTnLst>
                                </p:cTn>
                              </p:par>
                            </p:childTnLst>
                          </p:cTn>
                        </p:par>
                        <p:par>
                          <p:cTn id="33" fill="hold">
                            <p:stCondLst>
                              <p:cond delay="5270"/>
                            </p:stCondLst>
                            <p:childTnLst>
                              <p:par>
                                <p:cTn id="34" presetID="22" presetClass="entr" presetSubtype="1"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up)">
                                      <p:cBhvr>
                                        <p:cTn id="36" dur="500"/>
                                        <p:tgtEl>
                                          <p:spTgt spid="47"/>
                                        </p:tgtEl>
                                      </p:cBhvr>
                                    </p:animEffect>
                                  </p:childTnLst>
                                </p:cTn>
                              </p:par>
                            </p:childTnLst>
                          </p:cTn>
                        </p:par>
                        <p:par>
                          <p:cTn id="37" fill="hold">
                            <p:stCondLst>
                              <p:cond delay="5770"/>
                            </p:stCondLst>
                            <p:childTnLst>
                              <p:par>
                                <p:cTn id="38" presetID="22" presetClass="entr" presetSubtype="8" fill="hold" grpId="0" nodeType="afterEffect">
                                  <p:stCondLst>
                                    <p:cond delay="0"/>
                                  </p:stCondLst>
                                  <p:iterate type="lt">
                                    <p:tmPct val="30000"/>
                                  </p:iterate>
                                  <p:childTnLst>
                                    <p:set>
                                      <p:cBhvr>
                                        <p:cTn id="39" dur="1" fill="hold">
                                          <p:stCondLst>
                                            <p:cond delay="0"/>
                                          </p:stCondLst>
                                        </p:cTn>
                                        <p:tgtEl>
                                          <p:spTgt spid="49"/>
                                        </p:tgtEl>
                                        <p:attrNameLst>
                                          <p:attrName>style.visibility</p:attrName>
                                        </p:attrNameLst>
                                      </p:cBhvr>
                                      <p:to>
                                        <p:strVal val="visible"/>
                                      </p:to>
                                    </p:set>
                                    <p:animEffect transition="in" filter="wipe(left)">
                                      <p:cBhvr>
                                        <p:cTn id="40" dur="100"/>
                                        <p:tgtEl>
                                          <p:spTgt spid="49"/>
                                        </p:tgtEl>
                                      </p:cBhvr>
                                    </p:animEffect>
                                  </p:childTnLst>
                                </p:cTn>
                              </p:par>
                              <p:par>
                                <p:cTn id="41" presetID="36" presetClass="emph" presetSubtype="0" fill="hold" grpId="1" nodeType="withEffect">
                                  <p:stCondLst>
                                    <p:cond delay="0"/>
                                  </p:stCondLst>
                                  <p:iterate type="lt">
                                    <p:tmPct val="30000"/>
                                  </p:iterate>
                                  <p:childTnLst>
                                    <p:animScale>
                                      <p:cBhvr>
                                        <p:cTn id="42" dur="50" autoRev="1" fill="hold">
                                          <p:stCondLst>
                                            <p:cond delay="0"/>
                                          </p:stCondLst>
                                        </p:cTn>
                                        <p:tgtEl>
                                          <p:spTgt spid="49"/>
                                        </p:tgtEl>
                                      </p:cBhvr>
                                      <p:to x="80000" y="100000"/>
                                    </p:animScale>
                                    <p:anim by="(#ppt_w*0.10)" calcmode="lin" valueType="num">
                                      <p:cBhvr>
                                        <p:cTn id="43" dur="50" autoRev="1" fill="hold">
                                          <p:stCondLst>
                                            <p:cond delay="0"/>
                                          </p:stCondLst>
                                        </p:cTn>
                                        <p:tgtEl>
                                          <p:spTgt spid="49"/>
                                        </p:tgtEl>
                                        <p:attrNameLst>
                                          <p:attrName>ppt_x</p:attrName>
                                        </p:attrNameLst>
                                      </p:cBhvr>
                                    </p:anim>
                                    <p:anim by="(-#ppt_w*0.10)" calcmode="lin" valueType="num">
                                      <p:cBhvr>
                                        <p:cTn id="44" dur="50" autoRev="1" fill="hold">
                                          <p:stCondLst>
                                            <p:cond delay="0"/>
                                          </p:stCondLst>
                                        </p:cTn>
                                        <p:tgtEl>
                                          <p:spTgt spid="49"/>
                                        </p:tgtEl>
                                        <p:attrNameLst>
                                          <p:attrName>ppt_y</p:attrName>
                                        </p:attrNameLst>
                                      </p:cBhvr>
                                    </p:anim>
                                    <p:animRot by="-480000">
                                      <p:cBhvr>
                                        <p:cTn id="45"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p:bldP spid="46" grpId="1"/>
      <p:bldP spid="47" grpId="0" animBg="1"/>
      <p:bldP spid="48" grpId="0" animBg="1"/>
      <p:bldP spid="49" grpId="0"/>
      <p:bldP spid="49"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52257" y="990050"/>
            <a:ext cx="2719407" cy="585975"/>
            <a:chOff x="4304043" y="1286668"/>
            <a:chExt cx="3837944" cy="2757793"/>
          </a:xfrm>
          <a:effectLst>
            <a:outerShdw blurRad="381000" dist="254000" dir="8100000" algn="tr" rotWithShape="0">
              <a:prstClr val="black">
                <a:alpha val="40000"/>
              </a:prstClr>
            </a:outerShdw>
          </a:effectLst>
        </p:grpSpPr>
        <p:sp>
          <p:nvSpPr>
            <p:cNvPr id="10" name="圆角矩形 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endParaRPr>
            </a:p>
          </p:txBody>
        </p:sp>
        <p:sp>
          <p:nvSpPr>
            <p:cNvPr id="11" name="圆角矩形 1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black"/>
                  </a:solidFill>
                  <a:latin typeface="+mn-ea"/>
                </a:rPr>
                <a:t>1.</a:t>
              </a:r>
              <a:r>
                <a:rPr lang="zh-CN" altLang="en-US" sz="2400" dirty="0">
                  <a:solidFill>
                    <a:prstClr val="black"/>
                  </a:solidFill>
                  <a:latin typeface="+mn-ea"/>
                </a:rPr>
                <a:t>现金支出管理</a:t>
              </a:r>
            </a:p>
          </p:txBody>
        </p:sp>
      </p:grpSp>
      <p:grpSp>
        <p:nvGrpSpPr>
          <p:cNvPr id="12" name="组合 11"/>
          <p:cNvGrpSpPr/>
          <p:nvPr/>
        </p:nvGrpSpPr>
        <p:grpSpPr>
          <a:xfrm>
            <a:off x="191345" y="116632"/>
            <a:ext cx="5112567" cy="613803"/>
            <a:chOff x="1271464" y="2420888"/>
            <a:chExt cx="439248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13"/>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加强现金日常管理</a:t>
              </a:r>
            </a:p>
          </p:txBody>
        </p:sp>
      </p:grpSp>
      <p:sp>
        <p:nvSpPr>
          <p:cNvPr id="17" name="AutoShape 109"/>
          <p:cNvSpPr>
            <a:spLocks noChangeArrowheads="1"/>
          </p:cNvSpPr>
          <p:nvPr/>
        </p:nvSpPr>
        <p:spPr bwMode="auto">
          <a:xfrm>
            <a:off x="2238376" y="1772816"/>
            <a:ext cx="7673975" cy="571500"/>
          </a:xfrm>
          <a:prstGeom prst="roundRect">
            <a:avLst>
              <a:gd name="adj" fmla="val 11884"/>
            </a:avLst>
          </a:prstGeom>
          <a:solidFill>
            <a:schemeClr val="accent1"/>
          </a:solidFill>
          <a:ln>
            <a:noFill/>
          </a:ln>
          <a:effectLst>
            <a:outerShdw dist="27940" dir="5400000" algn="ctr" rotWithShape="0">
              <a:srgbClr val="000000">
                <a:alpha val="31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en-US" altLang="zh-CN" sz="1600">
              <a:solidFill>
                <a:srgbClr val="000000"/>
              </a:solidFill>
              <a:latin typeface="Calibri" panose="020F0502020204030204" pitchFamily="34" charset="0"/>
            </a:endParaRPr>
          </a:p>
        </p:txBody>
      </p:sp>
      <p:sp>
        <p:nvSpPr>
          <p:cNvPr id="18" name="AutoShape 110"/>
          <p:cNvSpPr>
            <a:spLocks noChangeArrowheads="1"/>
          </p:cNvSpPr>
          <p:nvPr/>
        </p:nvSpPr>
        <p:spPr bwMode="auto">
          <a:xfrm>
            <a:off x="2284414" y="1869655"/>
            <a:ext cx="7572375" cy="333375"/>
          </a:xfrm>
          <a:prstGeom prst="roundRect">
            <a:avLst>
              <a:gd name="adj" fmla="val 757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Font typeface="Wingdings" panose="05000000000000000000" pitchFamily="2" charset="2"/>
              <a:buChar char="l"/>
              <a:defRPr sz="2000">
                <a:solidFill>
                  <a:schemeClr val="tx1"/>
                </a:solidFill>
                <a:latin typeface="Calibri" panose="020F0502020204030204" pitchFamily="34" charset="0"/>
                <a:ea typeface="黑体" panose="02010609060101010101" charset="-122"/>
              </a:defRPr>
            </a:lvl1pPr>
            <a:lvl2pPr marL="742950" indent="-285750">
              <a:spcBef>
                <a:spcPct val="20000"/>
              </a:spcBef>
              <a:buFont typeface="Wingdings" panose="05000000000000000000" pitchFamily="2" charset="2"/>
              <a:buChar char="n"/>
              <a:defRPr sz="2800">
                <a:solidFill>
                  <a:schemeClr val="tx1"/>
                </a:solidFill>
                <a:latin typeface="Calibri" panose="020F0502020204030204" pitchFamily="34" charset="0"/>
                <a:ea typeface="黑体" panose="02010609060101010101" charset="-122"/>
              </a:defRPr>
            </a:lvl2pPr>
            <a:lvl3pPr marL="1143000" indent="-228600">
              <a:spcBef>
                <a:spcPct val="20000"/>
              </a:spcBef>
              <a:buFont typeface="Wingdings" panose="05000000000000000000" pitchFamily="2" charset="2"/>
              <a:buChar char="u"/>
              <a:defRPr sz="1600">
                <a:solidFill>
                  <a:schemeClr val="tx1"/>
                </a:solidFill>
                <a:latin typeface="Calibri" panose="020F0502020204030204" pitchFamily="34" charset="0"/>
                <a:ea typeface="黑体" panose="02010609060101010101" charset="-122"/>
              </a:defRPr>
            </a:lvl3pPr>
            <a:lvl4pPr marL="16002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4pPr>
            <a:lvl5pPr marL="20574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5pPr>
            <a:lvl6pPr marL="25146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6pPr>
            <a:lvl7pPr marL="29718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7pPr>
            <a:lvl8pPr marL="34290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8pPr>
            <a:lvl9pPr marL="38862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9pPr>
          </a:lstStyle>
          <a:p>
            <a:pPr algn="ctr">
              <a:spcBef>
                <a:spcPct val="0"/>
              </a:spcBef>
              <a:buNone/>
            </a:pPr>
            <a:r>
              <a:rPr lang="zh-CN" altLang="en-US" sz="2400" dirty="0">
                <a:solidFill>
                  <a:schemeClr val="bg1"/>
                </a:solidFill>
                <a:latin typeface="黑体" panose="02010609060101010101" charset="-122"/>
              </a:rPr>
              <a:t>关键是尽可能延缓现金的支出时间</a:t>
            </a:r>
            <a:endParaRPr lang="en-US" altLang="zh-CN" sz="2400" b="1" dirty="0">
              <a:solidFill>
                <a:schemeClr val="bg1"/>
              </a:solidFill>
              <a:latin typeface="黑体" panose="02010609060101010101" charset="-122"/>
            </a:endParaRPr>
          </a:p>
        </p:txBody>
      </p:sp>
      <p:sp>
        <p:nvSpPr>
          <p:cNvPr id="50" name="圆角矩形 5"/>
          <p:cNvSpPr>
            <a:spLocks noChangeArrowheads="1"/>
          </p:cNvSpPr>
          <p:nvPr/>
        </p:nvSpPr>
        <p:spPr bwMode="auto">
          <a:xfrm>
            <a:off x="2232683" y="2645892"/>
            <a:ext cx="2357438" cy="3286125"/>
          </a:xfrm>
          <a:prstGeom prst="roundRect">
            <a:avLst>
              <a:gd name="adj" fmla="val 5583"/>
            </a:avLst>
          </a:prstGeom>
          <a:gradFill rotWithShape="1">
            <a:gsLst>
              <a:gs pos="0">
                <a:srgbClr val="A6A6A6"/>
              </a:gs>
              <a:gs pos="32001">
                <a:srgbClr val="FFFFFF">
                  <a:alpha val="99040"/>
                </a:srgbClr>
              </a:gs>
              <a:gs pos="33000">
                <a:srgbClr val="D9D9D9">
                  <a:alpha val="99010"/>
                </a:srgbClr>
              </a:gs>
              <a:gs pos="100000">
                <a:srgbClr val="D9D9D9">
                  <a:alpha val="96999"/>
                </a:srgbClr>
              </a:gs>
            </a:gsLst>
            <a:lin ang="5400000"/>
          </a:gra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1" name="TextBox 9"/>
          <p:cNvSpPr txBox="1">
            <a:spLocks noChangeArrowheads="1"/>
          </p:cNvSpPr>
          <p:nvPr/>
        </p:nvSpPr>
        <p:spPr bwMode="auto">
          <a:xfrm>
            <a:off x="2269196" y="3882554"/>
            <a:ext cx="22860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sz="2000">
                <a:solidFill>
                  <a:schemeClr val="tx1"/>
                </a:solidFill>
                <a:latin typeface="Calibri" panose="020F0502020204030204" pitchFamily="34" charset="0"/>
                <a:ea typeface="黑体" panose="02010609060101010101" charset="-122"/>
              </a:defRPr>
            </a:lvl1pPr>
            <a:lvl2pPr marL="742950" indent="-285750">
              <a:spcBef>
                <a:spcPct val="20000"/>
              </a:spcBef>
              <a:buFont typeface="Wingdings" panose="05000000000000000000" pitchFamily="2" charset="2"/>
              <a:buChar char="n"/>
              <a:defRPr sz="2800">
                <a:solidFill>
                  <a:schemeClr val="tx1"/>
                </a:solidFill>
                <a:latin typeface="Calibri" panose="020F0502020204030204" pitchFamily="34" charset="0"/>
                <a:ea typeface="黑体" panose="02010609060101010101" charset="-122"/>
              </a:defRPr>
            </a:lvl2pPr>
            <a:lvl3pPr marL="1143000" indent="-228600">
              <a:spcBef>
                <a:spcPct val="20000"/>
              </a:spcBef>
              <a:buFont typeface="Wingdings" panose="05000000000000000000" pitchFamily="2" charset="2"/>
              <a:buChar char="u"/>
              <a:defRPr sz="1600">
                <a:solidFill>
                  <a:schemeClr val="tx1"/>
                </a:solidFill>
                <a:latin typeface="Calibri" panose="020F0502020204030204" pitchFamily="34" charset="0"/>
                <a:ea typeface="黑体" panose="02010609060101010101" charset="-122"/>
              </a:defRPr>
            </a:lvl3pPr>
            <a:lvl4pPr marL="16002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4pPr>
            <a:lvl5pPr marL="20574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5pPr>
            <a:lvl6pPr marL="25146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6pPr>
            <a:lvl7pPr marL="29718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7pPr>
            <a:lvl8pPr marL="34290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8pPr>
            <a:lvl9pPr marL="38862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9pPr>
          </a:lstStyle>
          <a:p>
            <a:pPr eaLnBrk="1" hangingPunct="1">
              <a:spcBef>
                <a:spcPct val="0"/>
              </a:spcBef>
              <a:buNone/>
            </a:pPr>
            <a:r>
              <a:rPr lang="zh-CN" altLang="en-US" sz="1800" dirty="0">
                <a:latin typeface="黑体" panose="02010609060101010101" charset="-122"/>
              </a:rPr>
              <a:t>企业账户上的现金余额与银行账户所列示的企业存款之间的差额。从企业开出支票，到银行将款项划出企业账户，中间需要一段时间。</a:t>
            </a:r>
            <a:endParaRPr lang="zh-CN" altLang="zh-CN" sz="1800" dirty="0">
              <a:latin typeface="黑体" panose="02010609060101010101" charset="-122"/>
            </a:endParaRPr>
          </a:p>
        </p:txBody>
      </p:sp>
      <p:sp>
        <p:nvSpPr>
          <p:cNvPr id="55" name="圆角矩形 5"/>
          <p:cNvSpPr>
            <a:spLocks noChangeArrowheads="1"/>
          </p:cNvSpPr>
          <p:nvPr/>
        </p:nvSpPr>
        <p:spPr bwMode="auto">
          <a:xfrm>
            <a:off x="4880633" y="2668117"/>
            <a:ext cx="2357438" cy="3286125"/>
          </a:xfrm>
          <a:prstGeom prst="roundRect">
            <a:avLst>
              <a:gd name="adj" fmla="val 5583"/>
            </a:avLst>
          </a:prstGeom>
          <a:gradFill rotWithShape="1">
            <a:gsLst>
              <a:gs pos="0">
                <a:srgbClr val="A6A6A6"/>
              </a:gs>
              <a:gs pos="32001">
                <a:srgbClr val="FFFFFF">
                  <a:alpha val="99040"/>
                </a:srgbClr>
              </a:gs>
              <a:gs pos="33000">
                <a:srgbClr val="D9D9D9">
                  <a:alpha val="99010"/>
                </a:srgbClr>
              </a:gs>
              <a:gs pos="100000">
                <a:srgbClr val="D9D9D9">
                  <a:alpha val="96999"/>
                </a:srgbClr>
              </a:gs>
            </a:gsLst>
            <a:lin ang="5400000"/>
          </a:gra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6" name="TextBox 36"/>
          <p:cNvSpPr txBox="1">
            <a:spLocks noChangeArrowheads="1"/>
          </p:cNvSpPr>
          <p:nvPr/>
        </p:nvSpPr>
        <p:spPr bwMode="auto">
          <a:xfrm>
            <a:off x="4912383" y="3882554"/>
            <a:ext cx="2286000" cy="137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sz="2000">
                <a:solidFill>
                  <a:schemeClr val="tx1"/>
                </a:solidFill>
                <a:latin typeface="Calibri" panose="020F0502020204030204" pitchFamily="34" charset="0"/>
                <a:ea typeface="黑体" panose="02010609060101010101" charset="-122"/>
              </a:defRPr>
            </a:lvl1pPr>
            <a:lvl2pPr marL="742950" indent="-285750">
              <a:spcBef>
                <a:spcPct val="20000"/>
              </a:spcBef>
              <a:buFont typeface="Wingdings" panose="05000000000000000000" pitchFamily="2" charset="2"/>
              <a:buChar char="n"/>
              <a:defRPr sz="2800">
                <a:solidFill>
                  <a:schemeClr val="tx1"/>
                </a:solidFill>
                <a:latin typeface="Calibri" panose="020F0502020204030204" pitchFamily="34" charset="0"/>
                <a:ea typeface="黑体" panose="02010609060101010101" charset="-122"/>
              </a:defRPr>
            </a:lvl2pPr>
            <a:lvl3pPr marL="1143000" indent="-228600">
              <a:spcBef>
                <a:spcPct val="20000"/>
              </a:spcBef>
              <a:buFont typeface="Wingdings" panose="05000000000000000000" pitchFamily="2" charset="2"/>
              <a:buChar char="u"/>
              <a:defRPr sz="1600">
                <a:solidFill>
                  <a:schemeClr val="tx1"/>
                </a:solidFill>
                <a:latin typeface="Calibri" panose="020F0502020204030204" pitchFamily="34" charset="0"/>
                <a:ea typeface="黑体" panose="02010609060101010101" charset="-122"/>
              </a:defRPr>
            </a:lvl3pPr>
            <a:lvl4pPr marL="16002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4pPr>
            <a:lvl5pPr marL="20574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5pPr>
            <a:lvl6pPr marL="25146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6pPr>
            <a:lvl7pPr marL="29718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7pPr>
            <a:lvl8pPr marL="34290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8pPr>
            <a:lvl9pPr marL="38862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9pPr>
          </a:lstStyle>
          <a:p>
            <a:pPr eaLnBrk="1" hangingPunct="1">
              <a:lnSpc>
                <a:spcPct val="120000"/>
              </a:lnSpc>
              <a:spcBef>
                <a:spcPct val="0"/>
              </a:spcBef>
              <a:buNone/>
            </a:pPr>
            <a:r>
              <a:rPr lang="zh-CN" altLang="en-US" sz="1800" dirty="0">
                <a:latin typeface="黑体" panose="02010609060101010101" charset="-122"/>
              </a:rPr>
              <a:t>在企业不影响自己信誉的前提下，尽可能的推迟应付款项的支付。</a:t>
            </a:r>
          </a:p>
        </p:txBody>
      </p:sp>
      <p:sp>
        <p:nvSpPr>
          <p:cNvPr id="60" name="圆角矩形 5"/>
          <p:cNvSpPr>
            <a:spLocks noChangeArrowheads="1"/>
          </p:cNvSpPr>
          <p:nvPr/>
        </p:nvSpPr>
        <p:spPr bwMode="auto">
          <a:xfrm>
            <a:off x="7523822" y="2668117"/>
            <a:ext cx="2357437" cy="3286125"/>
          </a:xfrm>
          <a:prstGeom prst="roundRect">
            <a:avLst>
              <a:gd name="adj" fmla="val 5583"/>
            </a:avLst>
          </a:prstGeom>
          <a:gradFill rotWithShape="1">
            <a:gsLst>
              <a:gs pos="0">
                <a:srgbClr val="A6A6A6"/>
              </a:gs>
              <a:gs pos="32001">
                <a:srgbClr val="FFFFFF">
                  <a:alpha val="99040"/>
                </a:srgbClr>
              </a:gs>
              <a:gs pos="33000">
                <a:srgbClr val="D9D9D9">
                  <a:alpha val="99010"/>
                </a:srgbClr>
              </a:gs>
              <a:gs pos="100000">
                <a:srgbClr val="D9D9D9">
                  <a:alpha val="96999"/>
                </a:srgbClr>
              </a:gs>
            </a:gsLst>
            <a:lin ang="5400000"/>
          </a:gra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1" name="TextBox 44"/>
          <p:cNvSpPr txBox="1">
            <a:spLocks noChangeArrowheads="1"/>
          </p:cNvSpPr>
          <p:nvPr/>
        </p:nvSpPr>
        <p:spPr bwMode="auto">
          <a:xfrm>
            <a:off x="7555571" y="3882554"/>
            <a:ext cx="22860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sz="2000">
                <a:solidFill>
                  <a:schemeClr val="tx1"/>
                </a:solidFill>
                <a:latin typeface="Calibri" panose="020F0502020204030204" pitchFamily="34" charset="0"/>
                <a:ea typeface="黑体" panose="02010609060101010101" charset="-122"/>
              </a:defRPr>
            </a:lvl1pPr>
            <a:lvl2pPr marL="742950" indent="-285750">
              <a:spcBef>
                <a:spcPct val="20000"/>
              </a:spcBef>
              <a:buFont typeface="Wingdings" panose="05000000000000000000" pitchFamily="2" charset="2"/>
              <a:buChar char="n"/>
              <a:defRPr sz="2800">
                <a:solidFill>
                  <a:schemeClr val="tx1"/>
                </a:solidFill>
                <a:latin typeface="Calibri" panose="020F0502020204030204" pitchFamily="34" charset="0"/>
                <a:ea typeface="黑体" panose="02010609060101010101" charset="-122"/>
              </a:defRPr>
            </a:lvl2pPr>
            <a:lvl3pPr marL="1143000" indent="-228600">
              <a:spcBef>
                <a:spcPct val="20000"/>
              </a:spcBef>
              <a:buFont typeface="Wingdings" panose="05000000000000000000" pitchFamily="2" charset="2"/>
              <a:buChar char="u"/>
              <a:defRPr sz="1600">
                <a:solidFill>
                  <a:schemeClr val="tx1"/>
                </a:solidFill>
                <a:latin typeface="Calibri" panose="020F0502020204030204" pitchFamily="34" charset="0"/>
                <a:ea typeface="黑体" panose="02010609060101010101" charset="-122"/>
              </a:defRPr>
            </a:lvl3pPr>
            <a:lvl4pPr marL="16002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4pPr>
            <a:lvl5pPr marL="20574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5pPr>
            <a:lvl6pPr marL="25146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6pPr>
            <a:lvl7pPr marL="29718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7pPr>
            <a:lvl8pPr marL="34290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8pPr>
            <a:lvl9pPr marL="38862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9pPr>
          </a:lstStyle>
          <a:p>
            <a:pPr eaLnBrk="1" hangingPunct="1">
              <a:spcBef>
                <a:spcPct val="0"/>
              </a:spcBef>
              <a:buNone/>
            </a:pPr>
            <a:r>
              <a:rPr lang="zh-CN" altLang="en-US" sz="1800" dirty="0">
                <a:latin typeface="黑体" panose="02010609060101010101" charset="-122"/>
              </a:rPr>
              <a:t>支票付款时，只要是受票人将支票存入银行，付款人就要无条件地付款；但汇票不是“见票即付”，因此就有可能合理合法的延期支付款项。</a:t>
            </a:r>
          </a:p>
        </p:txBody>
      </p:sp>
      <p:sp>
        <p:nvSpPr>
          <p:cNvPr id="71" name="AutoShape 16"/>
          <p:cNvSpPr>
            <a:spLocks noChangeArrowheads="1"/>
          </p:cNvSpPr>
          <p:nvPr/>
        </p:nvSpPr>
        <p:spPr bwMode="auto">
          <a:xfrm>
            <a:off x="2236198" y="2693518"/>
            <a:ext cx="2318998" cy="954928"/>
          </a:xfrm>
          <a:prstGeom prst="roundRect">
            <a:avLst>
              <a:gd name="adj" fmla="val 16667"/>
            </a:avLst>
          </a:prstGeom>
          <a:solidFill>
            <a:srgbClr val="002060"/>
          </a:solidFill>
          <a:ln w="38100" cmpd="sng">
            <a:solidFill>
              <a:srgbClr val="FFFFFF">
                <a:alpha val="70000"/>
              </a:srgbClr>
            </a:solidFill>
            <a:round/>
          </a:ln>
        </p:spPr>
        <p:txBody>
          <a:bodyPr wrap="none" anchor="ctr"/>
          <a:lstStyle>
            <a:lvl1pPr>
              <a:spcBef>
                <a:spcPct val="20000"/>
              </a:spcBef>
              <a:buFont typeface="Wingdings" panose="05000000000000000000" pitchFamily="2" charset="2"/>
              <a:buChar char="l"/>
              <a:defRPr sz="2000">
                <a:solidFill>
                  <a:schemeClr val="tx1"/>
                </a:solidFill>
                <a:latin typeface="Calibri" panose="020F0502020204030204" pitchFamily="34" charset="0"/>
                <a:ea typeface="黑体" panose="02010609060101010101" charset="-122"/>
              </a:defRPr>
            </a:lvl1pPr>
            <a:lvl2pPr marL="742950" indent="-285750">
              <a:spcBef>
                <a:spcPct val="20000"/>
              </a:spcBef>
              <a:buFont typeface="Wingdings" panose="05000000000000000000" pitchFamily="2" charset="2"/>
              <a:buChar char="n"/>
              <a:defRPr sz="2800">
                <a:solidFill>
                  <a:schemeClr val="tx1"/>
                </a:solidFill>
                <a:latin typeface="Calibri" panose="020F0502020204030204" pitchFamily="34" charset="0"/>
                <a:ea typeface="黑体" panose="02010609060101010101" charset="-122"/>
              </a:defRPr>
            </a:lvl2pPr>
            <a:lvl3pPr marL="1143000" indent="-228600">
              <a:spcBef>
                <a:spcPct val="20000"/>
              </a:spcBef>
              <a:buFont typeface="Wingdings" panose="05000000000000000000" pitchFamily="2" charset="2"/>
              <a:buChar char="u"/>
              <a:defRPr sz="1600">
                <a:solidFill>
                  <a:schemeClr val="tx1"/>
                </a:solidFill>
                <a:latin typeface="Calibri" panose="020F0502020204030204" pitchFamily="34" charset="0"/>
                <a:ea typeface="黑体" panose="02010609060101010101" charset="-122"/>
              </a:defRPr>
            </a:lvl3pPr>
            <a:lvl4pPr marL="16002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4pPr>
            <a:lvl5pPr marL="20574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5pPr>
            <a:lvl6pPr marL="25146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6pPr>
            <a:lvl7pPr marL="29718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7pPr>
            <a:lvl8pPr marL="34290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8pPr>
            <a:lvl9pPr marL="38862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9pPr>
          </a:lstStyle>
          <a:p>
            <a:pPr algn="ctr" eaLnBrk="1" hangingPunct="1">
              <a:spcBef>
                <a:spcPct val="0"/>
              </a:spcBef>
              <a:buFont typeface="Wingdings" panose="05000000000000000000" pitchFamily="2" charset="2"/>
              <a:buNone/>
            </a:pPr>
            <a:r>
              <a:rPr lang="zh-CN" altLang="en-US" dirty="0">
                <a:solidFill>
                  <a:schemeClr val="bg1"/>
                </a:solidFill>
                <a:ea typeface="宋体" panose="02010600030101010101" pitchFamily="2" charset="-122"/>
              </a:rPr>
              <a:t>合理利用浮游量</a:t>
            </a:r>
            <a:endParaRPr lang="zh-CN" altLang="zh-CN" dirty="0">
              <a:solidFill>
                <a:schemeClr val="bg1"/>
              </a:solidFill>
              <a:ea typeface="宋体" panose="02010600030101010101" pitchFamily="2" charset="-122"/>
            </a:endParaRPr>
          </a:p>
        </p:txBody>
      </p:sp>
      <p:sp>
        <p:nvSpPr>
          <p:cNvPr id="72" name="AutoShape 16"/>
          <p:cNvSpPr>
            <a:spLocks noChangeArrowheads="1"/>
          </p:cNvSpPr>
          <p:nvPr/>
        </p:nvSpPr>
        <p:spPr bwMode="auto">
          <a:xfrm>
            <a:off x="4899853" y="2693518"/>
            <a:ext cx="2318998" cy="954928"/>
          </a:xfrm>
          <a:prstGeom prst="roundRect">
            <a:avLst>
              <a:gd name="adj" fmla="val 16667"/>
            </a:avLst>
          </a:prstGeom>
          <a:solidFill>
            <a:srgbClr val="002060"/>
          </a:solidFill>
          <a:ln w="38100" cmpd="sng">
            <a:solidFill>
              <a:srgbClr val="FFFFFF">
                <a:alpha val="70000"/>
              </a:srgbClr>
            </a:solidFill>
            <a:round/>
          </a:ln>
        </p:spPr>
        <p:txBody>
          <a:bodyPr wrap="none" anchor="ctr"/>
          <a:lstStyle>
            <a:lvl1pPr>
              <a:spcBef>
                <a:spcPct val="20000"/>
              </a:spcBef>
              <a:buFont typeface="Wingdings" panose="05000000000000000000" pitchFamily="2" charset="2"/>
              <a:buChar char="l"/>
              <a:defRPr sz="2000">
                <a:solidFill>
                  <a:schemeClr val="tx1"/>
                </a:solidFill>
                <a:latin typeface="Calibri" panose="020F0502020204030204" pitchFamily="34" charset="0"/>
                <a:ea typeface="黑体" panose="02010609060101010101" charset="-122"/>
              </a:defRPr>
            </a:lvl1pPr>
            <a:lvl2pPr marL="742950" indent="-285750">
              <a:spcBef>
                <a:spcPct val="20000"/>
              </a:spcBef>
              <a:buFont typeface="Wingdings" panose="05000000000000000000" pitchFamily="2" charset="2"/>
              <a:buChar char="n"/>
              <a:defRPr sz="2800">
                <a:solidFill>
                  <a:schemeClr val="tx1"/>
                </a:solidFill>
                <a:latin typeface="Calibri" panose="020F0502020204030204" pitchFamily="34" charset="0"/>
                <a:ea typeface="黑体" panose="02010609060101010101" charset="-122"/>
              </a:defRPr>
            </a:lvl2pPr>
            <a:lvl3pPr marL="1143000" indent="-228600">
              <a:spcBef>
                <a:spcPct val="20000"/>
              </a:spcBef>
              <a:buFont typeface="Wingdings" panose="05000000000000000000" pitchFamily="2" charset="2"/>
              <a:buChar char="u"/>
              <a:defRPr sz="1600">
                <a:solidFill>
                  <a:schemeClr val="tx1"/>
                </a:solidFill>
                <a:latin typeface="Calibri" panose="020F0502020204030204" pitchFamily="34" charset="0"/>
                <a:ea typeface="黑体" panose="02010609060101010101" charset="-122"/>
              </a:defRPr>
            </a:lvl3pPr>
            <a:lvl4pPr marL="16002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4pPr>
            <a:lvl5pPr marL="20574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5pPr>
            <a:lvl6pPr marL="25146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6pPr>
            <a:lvl7pPr marL="29718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7pPr>
            <a:lvl8pPr marL="34290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8pPr>
            <a:lvl9pPr marL="38862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9pPr>
          </a:lstStyle>
          <a:p>
            <a:pPr algn="ctr" eaLnBrk="1" hangingPunct="1">
              <a:spcBef>
                <a:spcPct val="0"/>
              </a:spcBef>
              <a:buFont typeface="Wingdings" panose="05000000000000000000" pitchFamily="2" charset="2"/>
              <a:buNone/>
            </a:pPr>
            <a:r>
              <a:rPr lang="zh-CN" altLang="en-US" dirty="0">
                <a:solidFill>
                  <a:schemeClr val="bg1"/>
                </a:solidFill>
                <a:ea typeface="宋体" panose="02010600030101010101" pitchFamily="2" charset="-122"/>
              </a:rPr>
              <a:t>推迟支付应付款</a:t>
            </a:r>
            <a:endParaRPr lang="zh-CN" altLang="zh-CN" dirty="0">
              <a:solidFill>
                <a:schemeClr val="bg1"/>
              </a:solidFill>
              <a:ea typeface="宋体" panose="02010600030101010101" pitchFamily="2" charset="-122"/>
            </a:endParaRPr>
          </a:p>
        </p:txBody>
      </p:sp>
      <p:sp>
        <p:nvSpPr>
          <p:cNvPr id="73" name="AutoShape 16"/>
          <p:cNvSpPr>
            <a:spLocks noChangeArrowheads="1"/>
          </p:cNvSpPr>
          <p:nvPr/>
        </p:nvSpPr>
        <p:spPr bwMode="auto">
          <a:xfrm>
            <a:off x="7532804" y="2693518"/>
            <a:ext cx="2318998" cy="954928"/>
          </a:xfrm>
          <a:prstGeom prst="roundRect">
            <a:avLst>
              <a:gd name="adj" fmla="val 16667"/>
            </a:avLst>
          </a:prstGeom>
          <a:solidFill>
            <a:srgbClr val="002060"/>
          </a:solidFill>
          <a:ln w="38100" cmpd="sng">
            <a:solidFill>
              <a:srgbClr val="FFFFFF">
                <a:alpha val="70000"/>
              </a:srgbClr>
            </a:solidFill>
            <a:round/>
          </a:ln>
        </p:spPr>
        <p:txBody>
          <a:bodyPr wrap="none" anchor="ctr"/>
          <a:lstStyle>
            <a:lvl1pPr>
              <a:spcBef>
                <a:spcPct val="20000"/>
              </a:spcBef>
              <a:buFont typeface="Wingdings" panose="05000000000000000000" pitchFamily="2" charset="2"/>
              <a:buChar char="l"/>
              <a:defRPr sz="2000">
                <a:solidFill>
                  <a:schemeClr val="tx1"/>
                </a:solidFill>
                <a:latin typeface="Calibri" panose="020F0502020204030204" pitchFamily="34" charset="0"/>
                <a:ea typeface="黑体" panose="02010609060101010101" charset="-122"/>
              </a:defRPr>
            </a:lvl1pPr>
            <a:lvl2pPr marL="742950" indent="-285750">
              <a:spcBef>
                <a:spcPct val="20000"/>
              </a:spcBef>
              <a:buFont typeface="Wingdings" panose="05000000000000000000" pitchFamily="2" charset="2"/>
              <a:buChar char="n"/>
              <a:defRPr sz="2800">
                <a:solidFill>
                  <a:schemeClr val="tx1"/>
                </a:solidFill>
                <a:latin typeface="Calibri" panose="020F0502020204030204" pitchFamily="34" charset="0"/>
                <a:ea typeface="黑体" panose="02010609060101010101" charset="-122"/>
              </a:defRPr>
            </a:lvl2pPr>
            <a:lvl3pPr marL="1143000" indent="-228600">
              <a:spcBef>
                <a:spcPct val="20000"/>
              </a:spcBef>
              <a:buFont typeface="Wingdings" panose="05000000000000000000" pitchFamily="2" charset="2"/>
              <a:buChar char="u"/>
              <a:defRPr sz="1600">
                <a:solidFill>
                  <a:schemeClr val="tx1"/>
                </a:solidFill>
                <a:latin typeface="Calibri" panose="020F0502020204030204" pitchFamily="34" charset="0"/>
                <a:ea typeface="黑体" panose="02010609060101010101" charset="-122"/>
              </a:defRPr>
            </a:lvl3pPr>
            <a:lvl4pPr marL="16002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4pPr>
            <a:lvl5pPr marL="2057400" indent="-228600">
              <a:spcBef>
                <a:spcPct val="20000"/>
              </a:spcBef>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5pPr>
            <a:lvl6pPr marL="25146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6pPr>
            <a:lvl7pPr marL="29718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7pPr>
            <a:lvl8pPr marL="34290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8pPr>
            <a:lvl9pPr marL="3886200" indent="-228600" eaLnBrk="0" fontAlgn="base" hangingPunct="0">
              <a:spcBef>
                <a:spcPct val="20000"/>
              </a:spcBef>
              <a:spcAft>
                <a:spcPct val="0"/>
              </a:spcAft>
              <a:buFont typeface="Wingdings" panose="05000000000000000000" pitchFamily="2" charset="2"/>
              <a:buChar char="»"/>
              <a:defRPr sz="1400">
                <a:solidFill>
                  <a:schemeClr val="tx1"/>
                </a:solidFill>
                <a:latin typeface="Calibri" panose="020F0502020204030204" pitchFamily="34" charset="0"/>
                <a:ea typeface="黑体" panose="02010609060101010101" charset="-122"/>
              </a:defRPr>
            </a:lvl9pPr>
          </a:lstStyle>
          <a:p>
            <a:pPr algn="ctr" eaLnBrk="1" hangingPunct="1">
              <a:spcBef>
                <a:spcPct val="0"/>
              </a:spcBef>
              <a:buFont typeface="Wingdings" panose="05000000000000000000" pitchFamily="2" charset="2"/>
              <a:buNone/>
            </a:pPr>
            <a:r>
              <a:rPr lang="zh-CN" altLang="en-US" dirty="0">
                <a:solidFill>
                  <a:schemeClr val="bg1"/>
                </a:solidFill>
                <a:ea typeface="宋体" panose="02010600030101010101" pitchFamily="2" charset="-122"/>
              </a:rPr>
              <a:t>采用汇票付款</a:t>
            </a:r>
            <a:endParaRPr lang="zh-CN" altLang="zh-CN" dirty="0">
              <a:solidFill>
                <a:schemeClr val="bg1"/>
              </a:solidFill>
              <a:ea typeface="宋体" panose="02010600030101010101" pitchFamily="2" charset="-122"/>
            </a:endParaRPr>
          </a:p>
        </p:txBody>
      </p:sp>
    </p:spTree>
    <p:extLst>
      <p:ext uri="{BB962C8B-B14F-4D97-AF65-F5344CB8AC3E}">
        <p14:creationId xmlns:p14="http://schemas.microsoft.com/office/powerpoint/2010/main" val="3642783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2" name="文本框 1"/>
          <p:cNvSpPr txBox="1"/>
          <p:nvPr/>
        </p:nvSpPr>
        <p:spPr>
          <a:xfrm>
            <a:off x="983432" y="1753463"/>
            <a:ext cx="10409005" cy="286232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50000"/>
              </a:lnSpc>
            </a:pPr>
            <a:r>
              <a:rPr lang="zh-CN" sz="2400" dirty="0">
                <a:solidFill>
                  <a:schemeClr val="tx2"/>
                </a:solidFill>
                <a:latin typeface="+mn-ea"/>
              </a:rPr>
              <a:t>任务描述</a:t>
            </a:r>
          </a:p>
          <a:p>
            <a:pPr marL="0" indent="0">
              <a:lnSpc>
                <a:spcPct val="150000"/>
              </a:lnSpc>
            </a:pPr>
            <a:r>
              <a:rPr lang="en-US" altLang="zh-CN" sz="2400" dirty="0">
                <a:latin typeface="+mn-ea"/>
              </a:rPr>
              <a:t>       </a:t>
            </a:r>
            <a:r>
              <a:rPr lang="zh-CN" sz="2400" dirty="0">
                <a:latin typeface="+mn-ea"/>
              </a:rPr>
              <a:t>威盛公司目前整体现金收支稳定，预计全年现金需求量为</a:t>
            </a:r>
            <a:r>
              <a:rPr lang="zh-CN" sz="2400" dirty="0">
                <a:latin typeface="+mn-ea"/>
                <a:cs typeface="Times New Roman" panose="02020603050405020304" pitchFamily="18" charset="0"/>
              </a:rPr>
              <a:t>100万元，现金与有价证券的转换成本为每次500元，有价证券的年均收益率为10%。</a:t>
            </a:r>
            <a:endParaRPr lang="zh-CN" sz="2400" dirty="0">
              <a:latin typeface="+mn-ea"/>
            </a:endParaRPr>
          </a:p>
          <a:p>
            <a:pPr marL="0" indent="0">
              <a:lnSpc>
                <a:spcPct val="150000"/>
              </a:lnSpc>
            </a:pPr>
            <a:r>
              <a:rPr lang="zh-CN" sz="2400" dirty="0">
                <a:latin typeface="+mn-ea"/>
              </a:rPr>
              <a:t>请问：威盛公司应持有多少规模的现金既能满足公司的生产经营需求，又不会出现资金的闲置浪费？</a:t>
            </a:r>
            <a:endParaRPr lang="zh-CN" altLang="en-US" sz="2400" dirty="0">
              <a:latin typeface="+mn-ea"/>
            </a:endParaRPr>
          </a:p>
        </p:txBody>
      </p:sp>
      <p:grpSp>
        <p:nvGrpSpPr>
          <p:cNvPr id="6" name="组合 5"/>
          <p:cNvGrpSpPr/>
          <p:nvPr/>
        </p:nvGrpSpPr>
        <p:grpSpPr>
          <a:xfrm>
            <a:off x="191344" y="44624"/>
            <a:ext cx="4680520" cy="619044"/>
            <a:chOff x="1271464" y="2386619"/>
            <a:chExt cx="4392488" cy="619044"/>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386619"/>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设计现金管理方案</a:t>
              </a:r>
            </a:p>
          </p:txBody>
        </p:sp>
      </p:grpSp>
    </p:spTree>
    <p:extLst>
      <p:ext uri="{BB962C8B-B14F-4D97-AF65-F5344CB8AC3E}">
        <p14:creationId xmlns:p14="http://schemas.microsoft.com/office/powerpoint/2010/main" val="2421205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3" name="文本框 2"/>
          <p:cNvSpPr txBox="1"/>
          <p:nvPr/>
        </p:nvSpPr>
        <p:spPr>
          <a:xfrm>
            <a:off x="1415281" y="1354777"/>
            <a:ext cx="5080661" cy="460268"/>
          </a:xfrm>
          <a:prstGeom prst="rect">
            <a:avLst/>
          </a:prstGeom>
          <a:noFill/>
          <a:ln w="9525">
            <a:noFill/>
          </a:ln>
        </p:spPr>
        <p:txBody>
          <a:bodyPr>
            <a:spAutoFit/>
          </a:bodyPr>
          <a:lstStyle/>
          <a:p>
            <a:pPr marL="0" indent="0"/>
            <a:r>
              <a:rPr lang="zh-CN" sz="2400" b="1" dirty="0">
                <a:solidFill>
                  <a:schemeClr val="tx2"/>
                </a:solidFill>
                <a:latin typeface="+mn-ea"/>
                <a:ea typeface="+mn-ea"/>
              </a:rPr>
              <a:t>知识准备：</a:t>
            </a:r>
            <a:endParaRPr lang="zh-CN" altLang="en-US" sz="2400" b="1" dirty="0">
              <a:solidFill>
                <a:schemeClr val="tx2"/>
              </a:solidFill>
              <a:latin typeface="+mn-ea"/>
              <a:ea typeface="+mn-ea"/>
            </a:endParaRPr>
          </a:p>
        </p:txBody>
      </p:sp>
      <p:sp>
        <p:nvSpPr>
          <p:cNvPr id="4" name="文本框 3"/>
          <p:cNvSpPr txBox="1"/>
          <p:nvPr/>
        </p:nvSpPr>
        <p:spPr>
          <a:xfrm>
            <a:off x="1414965" y="2034704"/>
            <a:ext cx="10024780" cy="279704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50000"/>
              </a:lnSpc>
            </a:pPr>
            <a:r>
              <a:rPr lang="en-US" altLang="zh-CN" sz="2400" b="1" dirty="0">
                <a:solidFill>
                  <a:srgbClr val="000000"/>
                </a:solidFill>
                <a:ea typeface="宋体" panose="02010600030101010101" pitchFamily="2" charset="-122"/>
              </a:rPr>
              <a:t>     </a:t>
            </a:r>
            <a:r>
              <a:rPr lang="zh-CN" sz="2400" b="1" dirty="0">
                <a:solidFill>
                  <a:srgbClr val="000000"/>
                </a:solidFill>
                <a:latin typeface="+mn-ea"/>
              </a:rPr>
              <a:t>保持合理的现金水平是企业现金管理的重要内容。</a:t>
            </a:r>
            <a:r>
              <a:rPr lang="zh-CN" sz="2400" b="1" dirty="0">
                <a:latin typeface="+mn-ea"/>
              </a:rPr>
              <a:t>拥有足够的现金对于降低企业的风险、增强企业资产的流动性和债务的可清偿性有着重要意义。除了应付日常的业务活动之外，企业还需要拥有足够的现金偿还贷款、把握商机以及防备不时之需。企业必须建立一套管理现金的方法，持有合理的现金数额，在现金的流动性和收益性之间进行合理选择。</a:t>
            </a:r>
            <a:endParaRPr lang="zh-CN" altLang="en-US" sz="2400" b="1" dirty="0">
              <a:latin typeface="+mn-ea"/>
            </a:endParaRPr>
          </a:p>
        </p:txBody>
      </p:sp>
      <p:grpSp>
        <p:nvGrpSpPr>
          <p:cNvPr id="10" name="组合 9"/>
          <p:cNvGrpSpPr/>
          <p:nvPr/>
        </p:nvGrpSpPr>
        <p:grpSpPr>
          <a:xfrm>
            <a:off x="191344" y="116632"/>
            <a:ext cx="4680520" cy="613803"/>
            <a:chOff x="1271464" y="2420888"/>
            <a:chExt cx="4392488" cy="613803"/>
          </a:xfrm>
        </p:grpSpPr>
        <p:sp>
          <p:nvSpPr>
            <p:cNvPr id="1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2" name="TextBox 11"/>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设计现金管理方案</a:t>
              </a:r>
            </a:p>
          </p:txBody>
        </p:sp>
      </p:grpSp>
    </p:spTree>
    <p:extLst>
      <p:ext uri="{BB962C8B-B14F-4D97-AF65-F5344CB8AC3E}">
        <p14:creationId xmlns:p14="http://schemas.microsoft.com/office/powerpoint/2010/main" val="740367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897546" y="3752872"/>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5" name="文本框 4"/>
          <p:cNvSpPr txBox="1"/>
          <p:nvPr/>
        </p:nvSpPr>
        <p:spPr>
          <a:xfrm>
            <a:off x="3607228" y="1316438"/>
            <a:ext cx="5080661" cy="461665"/>
          </a:xfrm>
          <a:prstGeom prst="rect">
            <a:avLst/>
          </a:prstGeom>
          <a:noFill/>
          <a:ln w="9525">
            <a:noFill/>
          </a:ln>
        </p:spPr>
        <p:txBody>
          <a:bodyPr>
            <a:spAutoFit/>
          </a:bodyPr>
          <a:lstStyle/>
          <a:p>
            <a:pPr marL="0" indent="228600" algn="ctr"/>
            <a:r>
              <a:rPr lang="zh-CN" sz="2400" b="1" dirty="0">
                <a:latin typeface="+mn-ea"/>
                <a:ea typeface="+mn-ea"/>
                <a:cs typeface="Times New Roman" panose="02020603050405020304" pitchFamily="18" charset="0"/>
              </a:rPr>
              <a:t>现金持有动机类型分析</a:t>
            </a:r>
            <a:endParaRPr lang="zh-CN" altLang="en-US" sz="2400" b="1" dirty="0">
              <a:latin typeface="+mn-ea"/>
              <a:ea typeface="+mn-ea"/>
              <a:cs typeface="Times New Roman" panose="02020603050405020304" pitchFamily="18" charset="0"/>
            </a:endParaRPr>
          </a:p>
        </p:txBody>
      </p:sp>
      <p:grpSp>
        <p:nvGrpSpPr>
          <p:cNvPr id="12" name="组合 11"/>
          <p:cNvGrpSpPr/>
          <p:nvPr/>
        </p:nvGrpSpPr>
        <p:grpSpPr>
          <a:xfrm>
            <a:off x="191344" y="116632"/>
            <a:ext cx="4680520" cy="613803"/>
            <a:chOff x="1271464" y="2420888"/>
            <a:chExt cx="439248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13"/>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设计现金管理方案</a:t>
              </a:r>
            </a:p>
          </p:txBody>
        </p:sp>
      </p:grpSp>
      <p:grpSp>
        <p:nvGrpSpPr>
          <p:cNvPr id="15" name="Group 2"/>
          <p:cNvGrpSpPr>
            <a:grpSpLocks/>
          </p:cNvGrpSpPr>
          <p:nvPr/>
        </p:nvGrpSpPr>
        <p:grpSpPr bwMode="auto">
          <a:xfrm>
            <a:off x="1533300" y="2351555"/>
            <a:ext cx="3354510" cy="2808312"/>
            <a:chOff x="0" y="0"/>
            <a:chExt cx="4374185" cy="3279033"/>
          </a:xfrm>
        </p:grpSpPr>
        <p:grpSp>
          <p:nvGrpSpPr>
            <p:cNvPr id="16" name="Group 3"/>
            <p:cNvGrpSpPr>
              <a:grpSpLocks/>
            </p:cNvGrpSpPr>
            <p:nvPr/>
          </p:nvGrpSpPr>
          <p:grpSpPr bwMode="auto">
            <a:xfrm>
              <a:off x="0" y="14264"/>
              <a:ext cx="4374185" cy="196192"/>
              <a:chOff x="0" y="0"/>
              <a:chExt cx="8747448" cy="182261"/>
            </a:xfrm>
          </p:grpSpPr>
          <p:pic>
            <p:nvPicPr>
              <p:cNvPr id="23"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4" name="矩形 4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17"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8" name="圆角矩形 4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19" name="圆角矩形 4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20"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1"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2"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25" name="Group 12"/>
          <p:cNvGrpSpPr>
            <a:grpSpLocks/>
          </p:cNvGrpSpPr>
          <p:nvPr/>
        </p:nvGrpSpPr>
        <p:grpSpPr bwMode="auto">
          <a:xfrm>
            <a:off x="4570096" y="2351555"/>
            <a:ext cx="3356190" cy="2808312"/>
            <a:chOff x="0" y="0"/>
            <a:chExt cx="4374185" cy="3279033"/>
          </a:xfrm>
        </p:grpSpPr>
        <p:grpSp>
          <p:nvGrpSpPr>
            <p:cNvPr id="26" name="Group 13"/>
            <p:cNvGrpSpPr>
              <a:grpSpLocks/>
            </p:cNvGrpSpPr>
            <p:nvPr/>
          </p:nvGrpSpPr>
          <p:grpSpPr bwMode="auto">
            <a:xfrm>
              <a:off x="0" y="14264"/>
              <a:ext cx="4374185" cy="196192"/>
              <a:chOff x="0" y="0"/>
              <a:chExt cx="8747448" cy="182261"/>
            </a:xfrm>
          </p:grpSpPr>
          <p:pic>
            <p:nvPicPr>
              <p:cNvPr id="33"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4" name="矩形 5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27"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8" name="圆角矩形 5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29" name="圆角矩形 5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30"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1"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2"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35" name="Group 22"/>
          <p:cNvGrpSpPr>
            <a:grpSpLocks/>
          </p:cNvGrpSpPr>
          <p:nvPr/>
        </p:nvGrpSpPr>
        <p:grpSpPr bwMode="auto">
          <a:xfrm>
            <a:off x="7568221" y="2351555"/>
            <a:ext cx="3357871" cy="2808312"/>
            <a:chOff x="0" y="0"/>
            <a:chExt cx="4374185" cy="3279033"/>
          </a:xfrm>
        </p:grpSpPr>
        <p:grpSp>
          <p:nvGrpSpPr>
            <p:cNvPr id="36" name="Group 23"/>
            <p:cNvGrpSpPr>
              <a:grpSpLocks/>
            </p:cNvGrpSpPr>
            <p:nvPr/>
          </p:nvGrpSpPr>
          <p:grpSpPr bwMode="auto">
            <a:xfrm>
              <a:off x="0" y="14264"/>
              <a:ext cx="4374185" cy="196192"/>
              <a:chOff x="0" y="0"/>
              <a:chExt cx="8747448" cy="182261"/>
            </a:xfrm>
          </p:grpSpPr>
          <p:pic>
            <p:nvPicPr>
              <p:cNvPr id="43"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44" name="矩形 6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37"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8" name="圆角矩形 6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39" name="圆角矩形 6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40"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1"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2"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sp>
        <p:nvSpPr>
          <p:cNvPr id="45" name="TextBox 69"/>
          <p:cNvSpPr>
            <a:spLocks noChangeArrowheads="1"/>
          </p:cNvSpPr>
          <p:nvPr/>
        </p:nvSpPr>
        <p:spPr bwMode="auto">
          <a:xfrm>
            <a:off x="2829444" y="2423563"/>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Agency FB" pitchFamily="34" charset="0"/>
                <a:ea typeface="微软雅黑" pitchFamily="34" charset="-122"/>
                <a:sym typeface="Agency FB" pitchFamily="34" charset="0"/>
              </a:rPr>
              <a:t>   1</a:t>
            </a:r>
            <a:endParaRPr lang="zh-CN" altLang="en-US" sz="2800" dirty="0">
              <a:solidFill>
                <a:srgbClr val="FFFFFF"/>
              </a:solidFill>
              <a:latin typeface="Agency FB" pitchFamily="34" charset="0"/>
              <a:ea typeface="微软雅黑" pitchFamily="34" charset="-122"/>
              <a:sym typeface="Agency FB" pitchFamily="34" charset="0"/>
            </a:endParaRPr>
          </a:p>
        </p:txBody>
      </p:sp>
      <p:sp>
        <p:nvSpPr>
          <p:cNvPr id="46" name="TextBox 70"/>
          <p:cNvSpPr>
            <a:spLocks noChangeArrowheads="1"/>
          </p:cNvSpPr>
          <p:nvPr/>
        </p:nvSpPr>
        <p:spPr bwMode="auto">
          <a:xfrm>
            <a:off x="5824752" y="2423563"/>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Agency FB" pitchFamily="34" charset="0"/>
                <a:ea typeface="微软雅黑" pitchFamily="34" charset="-122"/>
                <a:sym typeface="Agency FB" pitchFamily="34" charset="0"/>
              </a:rPr>
              <a:t>   2</a:t>
            </a:r>
            <a:endParaRPr lang="zh-CN" altLang="en-US" sz="2800" dirty="0">
              <a:solidFill>
                <a:srgbClr val="FFFFFF"/>
              </a:solidFill>
              <a:latin typeface="Agency FB" pitchFamily="34" charset="0"/>
              <a:ea typeface="微软雅黑" pitchFamily="34" charset="-122"/>
              <a:sym typeface="Agency FB" pitchFamily="34" charset="0"/>
            </a:endParaRPr>
          </a:p>
        </p:txBody>
      </p:sp>
      <p:sp>
        <p:nvSpPr>
          <p:cNvPr id="47" name="TextBox 71"/>
          <p:cNvSpPr>
            <a:spLocks noChangeArrowheads="1"/>
          </p:cNvSpPr>
          <p:nvPr/>
        </p:nvSpPr>
        <p:spPr bwMode="auto">
          <a:xfrm>
            <a:off x="8878116" y="2423563"/>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a:solidFill>
                  <a:srgbClr val="FFFFFF"/>
                </a:solidFill>
                <a:latin typeface="Agency FB" pitchFamily="34" charset="0"/>
                <a:ea typeface="微软雅黑" pitchFamily="34" charset="-122"/>
                <a:sym typeface="Agency FB" pitchFamily="34" charset="0"/>
              </a:rPr>
              <a:t>  3</a:t>
            </a:r>
            <a:endParaRPr lang="zh-CN" altLang="en-US" sz="2800">
              <a:solidFill>
                <a:srgbClr val="FFFFFF"/>
              </a:solidFill>
              <a:latin typeface="Agency FB" pitchFamily="34" charset="0"/>
              <a:ea typeface="微软雅黑" pitchFamily="34" charset="-122"/>
              <a:sym typeface="Agency FB" pitchFamily="34" charset="0"/>
            </a:endParaRPr>
          </a:p>
        </p:txBody>
      </p:sp>
      <p:sp>
        <p:nvSpPr>
          <p:cNvPr id="48" name="TextBox 72"/>
          <p:cNvSpPr>
            <a:spLocks noChangeArrowheads="1"/>
          </p:cNvSpPr>
          <p:nvPr/>
        </p:nvSpPr>
        <p:spPr bwMode="auto">
          <a:xfrm>
            <a:off x="2124412" y="3384854"/>
            <a:ext cx="205061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为维持正常的需要应当保持一定的现金支付能力</a:t>
            </a:r>
            <a:endParaRPr lang="zh-CN" altLang="en-US" sz="2400" b="1" dirty="0">
              <a:solidFill>
                <a:schemeClr val="bg1"/>
              </a:solidFill>
              <a:latin typeface="黑体" pitchFamily="2" charset="-122"/>
              <a:ea typeface="黑体" pitchFamily="2" charset="-122"/>
            </a:endParaRPr>
          </a:p>
        </p:txBody>
      </p:sp>
      <p:sp>
        <p:nvSpPr>
          <p:cNvPr id="49" name="TextBox 73"/>
          <p:cNvSpPr>
            <a:spLocks noChangeArrowheads="1"/>
          </p:cNvSpPr>
          <p:nvPr/>
        </p:nvSpPr>
        <p:spPr bwMode="auto">
          <a:xfrm>
            <a:off x="5158525" y="3143643"/>
            <a:ext cx="205497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endParaRPr lang="en-US" altLang="zh-CN" sz="2400" b="1" dirty="0">
              <a:solidFill>
                <a:schemeClr val="bg1"/>
              </a:solidFill>
              <a:latin typeface="黑体" pitchFamily="2" charset="-122"/>
              <a:ea typeface="黑体" pitchFamily="2" charset="-122"/>
            </a:endParaRPr>
          </a:p>
          <a:p>
            <a:pPr algn="ctr"/>
            <a:r>
              <a:rPr lang="zh-CN" altLang="en-US" sz="2400" dirty="0">
                <a:solidFill>
                  <a:schemeClr val="bg1"/>
                </a:solidFill>
                <a:latin typeface="黑体" pitchFamily="2" charset="-122"/>
                <a:ea typeface="黑体" pitchFamily="2" charset="-122"/>
              </a:rPr>
              <a:t>应付紧急情况的现金需要</a:t>
            </a:r>
          </a:p>
        </p:txBody>
      </p:sp>
      <p:sp>
        <p:nvSpPr>
          <p:cNvPr id="50" name="TextBox 74"/>
          <p:cNvSpPr>
            <a:spLocks noChangeArrowheads="1"/>
          </p:cNvSpPr>
          <p:nvPr/>
        </p:nvSpPr>
        <p:spPr bwMode="auto">
          <a:xfrm>
            <a:off x="8199373" y="3384854"/>
            <a:ext cx="205418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为把握市场投资机会，获得较大收益而持有现金</a:t>
            </a:r>
          </a:p>
        </p:txBody>
      </p:sp>
      <p:sp>
        <p:nvSpPr>
          <p:cNvPr id="51" name="TextBox 72"/>
          <p:cNvSpPr>
            <a:spLocks noChangeArrowheads="1"/>
          </p:cNvSpPr>
          <p:nvPr/>
        </p:nvSpPr>
        <p:spPr bwMode="auto">
          <a:xfrm>
            <a:off x="2120329" y="2923189"/>
            <a:ext cx="2050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a:latin typeface="黑体" pitchFamily="2" charset="-122"/>
                <a:ea typeface="黑体" pitchFamily="2" charset="-122"/>
              </a:rPr>
              <a:t>交易动机</a:t>
            </a:r>
          </a:p>
        </p:txBody>
      </p:sp>
      <p:sp>
        <p:nvSpPr>
          <p:cNvPr id="52" name="TextBox 72"/>
          <p:cNvSpPr>
            <a:spLocks noChangeArrowheads="1"/>
          </p:cNvSpPr>
          <p:nvPr/>
        </p:nvSpPr>
        <p:spPr bwMode="auto">
          <a:xfrm>
            <a:off x="5197516" y="2924944"/>
            <a:ext cx="2050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latin typeface="黑体" pitchFamily="2" charset="-122"/>
                <a:ea typeface="黑体" pitchFamily="2" charset="-122"/>
              </a:rPr>
              <a:t>预防</a:t>
            </a:r>
            <a:r>
              <a:rPr lang="zh-CN" altLang="en-US" sz="2400" b="1" dirty="0">
                <a:latin typeface="黑体" pitchFamily="2" charset="-122"/>
                <a:ea typeface="黑体" pitchFamily="2" charset="-122"/>
              </a:rPr>
              <a:t>动机</a:t>
            </a:r>
          </a:p>
        </p:txBody>
      </p:sp>
      <p:sp>
        <p:nvSpPr>
          <p:cNvPr id="53" name="TextBox 72"/>
          <p:cNvSpPr>
            <a:spLocks noChangeArrowheads="1"/>
          </p:cNvSpPr>
          <p:nvPr/>
        </p:nvSpPr>
        <p:spPr bwMode="auto">
          <a:xfrm>
            <a:off x="8149844" y="2923189"/>
            <a:ext cx="2050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latin typeface="黑体" pitchFamily="2" charset="-122"/>
                <a:ea typeface="黑体" pitchFamily="2" charset="-122"/>
              </a:rPr>
              <a:t>投机性</a:t>
            </a:r>
            <a:r>
              <a:rPr lang="zh-CN" altLang="en-US" sz="2400" b="1" dirty="0">
                <a:latin typeface="黑体" pitchFamily="2" charset="-122"/>
                <a:ea typeface="黑体" pitchFamily="2" charset="-122"/>
              </a:rPr>
              <a:t>动机</a:t>
            </a:r>
          </a:p>
        </p:txBody>
      </p:sp>
    </p:spTree>
    <p:extLst>
      <p:ext uri="{BB962C8B-B14F-4D97-AF65-F5344CB8AC3E}">
        <p14:creationId xmlns:p14="http://schemas.microsoft.com/office/powerpoint/2010/main" val="161053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par>
                                <p:cTn id="8" presetID="9"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par>
                                <p:cTn id="11" presetID="9"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500"/>
                                        <p:tgtEl>
                                          <p:spTgt spid="3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dissolve">
                                      <p:cBhvr>
                                        <p:cTn id="16" dur="500"/>
                                        <p:tgtEl>
                                          <p:spTgt spid="4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dissolve">
                                      <p:cBhvr>
                                        <p:cTn id="19" dur="500"/>
                                        <p:tgtEl>
                                          <p:spTgt spid="46"/>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dissolve">
                                      <p:cBhvr>
                                        <p:cTn id="22" dur="500"/>
                                        <p:tgtEl>
                                          <p:spTgt spid="47"/>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dissolve">
                                      <p:cBhvr>
                                        <p:cTn id="25" dur="500"/>
                                        <p:tgtEl>
                                          <p:spTgt spid="48"/>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dissolve">
                                      <p:cBhvr>
                                        <p:cTn id="28" dur="500"/>
                                        <p:tgtEl>
                                          <p:spTgt spid="49"/>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dissolve">
                                      <p:cBhvr>
                                        <p:cTn id="31" dur="500"/>
                                        <p:tgtEl>
                                          <p:spTgt spid="50"/>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dissolve">
                                      <p:cBhvr>
                                        <p:cTn id="34" dur="500"/>
                                        <p:tgtEl>
                                          <p:spTgt spid="51"/>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dissolve">
                                      <p:cBhvr>
                                        <p:cTn id="37" dur="500"/>
                                        <p:tgtEl>
                                          <p:spTgt spid="52"/>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dissolve">
                                      <p:cBhvr>
                                        <p:cTn id="4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grpSp>
        <p:nvGrpSpPr>
          <p:cNvPr id="12" name="组合 11"/>
          <p:cNvGrpSpPr/>
          <p:nvPr/>
        </p:nvGrpSpPr>
        <p:grpSpPr>
          <a:xfrm>
            <a:off x="191344" y="116632"/>
            <a:ext cx="4680520" cy="613803"/>
            <a:chOff x="1271464" y="2420888"/>
            <a:chExt cx="439248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13"/>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    设计现金管理方案</a:t>
              </a:r>
            </a:p>
          </p:txBody>
        </p:sp>
      </p:grpSp>
      <p:sp>
        <p:nvSpPr>
          <p:cNvPr id="10" name="文本框 4"/>
          <p:cNvSpPr txBox="1"/>
          <p:nvPr/>
        </p:nvSpPr>
        <p:spPr>
          <a:xfrm>
            <a:off x="3607228" y="1316438"/>
            <a:ext cx="5080661" cy="461665"/>
          </a:xfrm>
          <a:prstGeom prst="rect">
            <a:avLst/>
          </a:prstGeom>
          <a:noFill/>
          <a:ln w="9525">
            <a:noFill/>
          </a:ln>
        </p:spPr>
        <p:txBody>
          <a:bodyPr>
            <a:spAutoFit/>
          </a:bodyPr>
          <a:lstStyle/>
          <a:p>
            <a:pPr marL="0" indent="228600" algn="ctr"/>
            <a:r>
              <a:rPr lang="zh-CN" sz="2400" b="1" dirty="0">
                <a:latin typeface="+mn-ea"/>
                <a:ea typeface="+mn-ea"/>
                <a:cs typeface="Times New Roman" panose="02020603050405020304" pitchFamily="18" charset="0"/>
              </a:rPr>
              <a:t>现金持有</a:t>
            </a:r>
            <a:r>
              <a:rPr lang="zh-CN" altLang="en-US" sz="2400" b="1" dirty="0">
                <a:latin typeface="+mn-ea"/>
                <a:ea typeface="+mn-ea"/>
                <a:cs typeface="Times New Roman" panose="02020603050405020304" pitchFamily="18" charset="0"/>
              </a:rPr>
              <a:t>成本</a:t>
            </a:r>
            <a:r>
              <a:rPr lang="zh-CN" sz="2400" b="1" dirty="0">
                <a:latin typeface="+mn-ea"/>
                <a:ea typeface="+mn-ea"/>
                <a:cs typeface="Times New Roman" panose="02020603050405020304" pitchFamily="18" charset="0"/>
              </a:rPr>
              <a:t>类型分析</a:t>
            </a:r>
            <a:endParaRPr lang="zh-CN" altLang="en-US" sz="2400" b="1" dirty="0">
              <a:latin typeface="+mn-ea"/>
              <a:ea typeface="+mn-ea"/>
              <a:cs typeface="Times New Roman" panose="02020603050405020304" pitchFamily="18" charset="0"/>
            </a:endParaRPr>
          </a:p>
        </p:txBody>
      </p:sp>
      <p:sp>
        <p:nvSpPr>
          <p:cNvPr id="11" name="出自【趣你的PPT】(微信:qunideppt)：最优质的PPT资源库"/>
          <p:cNvSpPr>
            <a:spLocks noChangeAspect="1" noEditPoints="1"/>
          </p:cNvSpPr>
          <p:nvPr/>
        </p:nvSpPr>
        <p:spPr bwMode="auto">
          <a:xfrm>
            <a:off x="3897546" y="3752872"/>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grpSp>
        <p:nvGrpSpPr>
          <p:cNvPr id="15" name="Group 2"/>
          <p:cNvGrpSpPr>
            <a:grpSpLocks/>
          </p:cNvGrpSpPr>
          <p:nvPr/>
        </p:nvGrpSpPr>
        <p:grpSpPr bwMode="auto">
          <a:xfrm>
            <a:off x="1533300" y="2351554"/>
            <a:ext cx="3354510" cy="3525717"/>
            <a:chOff x="0" y="0"/>
            <a:chExt cx="4374185" cy="3279033"/>
          </a:xfrm>
        </p:grpSpPr>
        <p:grpSp>
          <p:nvGrpSpPr>
            <p:cNvPr id="16" name="Group 3"/>
            <p:cNvGrpSpPr>
              <a:grpSpLocks/>
            </p:cNvGrpSpPr>
            <p:nvPr/>
          </p:nvGrpSpPr>
          <p:grpSpPr bwMode="auto">
            <a:xfrm>
              <a:off x="0" y="14264"/>
              <a:ext cx="4374185" cy="196192"/>
              <a:chOff x="0" y="0"/>
              <a:chExt cx="8747448" cy="182261"/>
            </a:xfrm>
          </p:grpSpPr>
          <p:pic>
            <p:nvPicPr>
              <p:cNvPr id="23"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4" name="矩形 4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17"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8" name="圆角矩形 4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19" name="圆角矩形 4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20"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1"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2"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25" name="Group 12"/>
          <p:cNvGrpSpPr>
            <a:grpSpLocks/>
          </p:cNvGrpSpPr>
          <p:nvPr/>
        </p:nvGrpSpPr>
        <p:grpSpPr bwMode="auto">
          <a:xfrm>
            <a:off x="4570096" y="2351554"/>
            <a:ext cx="3356190" cy="3525717"/>
            <a:chOff x="0" y="0"/>
            <a:chExt cx="4374185" cy="3279033"/>
          </a:xfrm>
        </p:grpSpPr>
        <p:grpSp>
          <p:nvGrpSpPr>
            <p:cNvPr id="26" name="Group 13"/>
            <p:cNvGrpSpPr>
              <a:grpSpLocks/>
            </p:cNvGrpSpPr>
            <p:nvPr/>
          </p:nvGrpSpPr>
          <p:grpSpPr bwMode="auto">
            <a:xfrm>
              <a:off x="0" y="14264"/>
              <a:ext cx="4374185" cy="196192"/>
              <a:chOff x="0" y="0"/>
              <a:chExt cx="8747448" cy="182261"/>
            </a:xfrm>
          </p:grpSpPr>
          <p:pic>
            <p:nvPicPr>
              <p:cNvPr id="33"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4" name="矩形 5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27"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28" name="圆角矩形 5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29" name="圆角矩形 5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30"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1"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2"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grpSp>
        <p:nvGrpSpPr>
          <p:cNvPr id="35" name="Group 22"/>
          <p:cNvGrpSpPr>
            <a:grpSpLocks/>
          </p:cNvGrpSpPr>
          <p:nvPr/>
        </p:nvGrpSpPr>
        <p:grpSpPr bwMode="auto">
          <a:xfrm>
            <a:off x="7568221" y="2351554"/>
            <a:ext cx="3357871" cy="3525717"/>
            <a:chOff x="0" y="0"/>
            <a:chExt cx="4374185" cy="3279033"/>
          </a:xfrm>
        </p:grpSpPr>
        <p:grpSp>
          <p:nvGrpSpPr>
            <p:cNvPr id="36" name="Group 23"/>
            <p:cNvGrpSpPr>
              <a:grpSpLocks/>
            </p:cNvGrpSpPr>
            <p:nvPr/>
          </p:nvGrpSpPr>
          <p:grpSpPr bwMode="auto">
            <a:xfrm>
              <a:off x="0" y="14264"/>
              <a:ext cx="4374185" cy="196192"/>
              <a:chOff x="0" y="0"/>
              <a:chExt cx="8747448" cy="182261"/>
            </a:xfrm>
          </p:grpSpPr>
          <p:pic>
            <p:nvPicPr>
              <p:cNvPr id="43" name="Picture 3"/>
              <p:cNvPicPr>
                <a:picLocks noChangeAspect="1" noChangeArrowheads="1"/>
              </p:cNvPicPr>
              <p:nvPr/>
            </p:nvPicPr>
            <p:blipFill>
              <a:blip r:embed="rId2">
                <a:extLst>
                  <a:ext uri="{28A0092B-C50C-407E-A947-70E740481C1C}">
                    <a14:useLocalDpi xmlns:a14="http://schemas.microsoft.com/office/drawing/2010/main" val="0"/>
                  </a:ext>
                </a:extLst>
              </a:blip>
              <a:srcRect l="2766" r="7204" b="57678"/>
              <a:stretch>
                <a:fillRect/>
              </a:stretch>
            </p:blipFill>
            <p:spPr bwMode="auto">
              <a:xfrm>
                <a:off x="0" y="0"/>
                <a:ext cx="8747448" cy="16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44" name="矩形 67"/>
              <p:cNvSpPr>
                <a:spLocks noChangeArrowheads="1"/>
              </p:cNvSpPr>
              <p:nvPr/>
            </p:nvSpPr>
            <p:spPr bwMode="auto">
              <a:xfrm>
                <a:off x="611560" y="164261"/>
                <a:ext cx="7477053" cy="18000"/>
              </a:xfrm>
              <a:prstGeom prst="rect">
                <a:avLst/>
              </a:prstGeom>
              <a:gradFill rotWithShape="1">
                <a:gsLst>
                  <a:gs pos="0">
                    <a:srgbClr val="CFE8CC"/>
                  </a:gs>
                  <a:gs pos="1999">
                    <a:srgbClr val="CFE8CC"/>
                  </a:gs>
                  <a:gs pos="49628">
                    <a:srgbClr val="262626"/>
                  </a:gs>
                  <a:gs pos="100000">
                    <a:srgbClr val="CFE8CC"/>
                  </a:gs>
                </a:gsLst>
                <a:lin ang="108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grpSp>
        <p:sp>
          <p:nvSpPr>
            <p:cNvPr id="37" name="矩形 7"/>
            <p:cNvSpPr>
              <a:spLocks noChangeArrowheads="1"/>
            </p:cNvSpPr>
            <p:nvPr/>
          </p:nvSpPr>
          <p:spPr bwMode="auto">
            <a:xfrm>
              <a:off x="1317702" y="14264"/>
              <a:ext cx="1627751" cy="492437"/>
            </a:xfrm>
            <a:custGeom>
              <a:avLst/>
              <a:gdLst>
                <a:gd name="T0" fmla="*/ 0 w 1512168"/>
                <a:gd name="T1" fmla="*/ 0 h 457470"/>
                <a:gd name="T2" fmla="*/ 3659782 w 1512168"/>
                <a:gd name="T3" fmla="*/ 0 h 457470"/>
                <a:gd name="T4" fmla="*/ 3659782 w 1512168"/>
                <a:gd name="T5" fmla="*/ 441111 h 457470"/>
                <a:gd name="T6" fmla="*/ 2788402 w 1512168"/>
                <a:gd name="T7" fmla="*/ 441111 h 457470"/>
                <a:gd name="T8" fmla="*/ 2788402 w 1512168"/>
                <a:gd name="T9" fmla="*/ 1107184 h 457470"/>
                <a:gd name="T10" fmla="*/ 880968 w 1512168"/>
                <a:gd name="T11" fmla="*/ 1107184 h 457470"/>
                <a:gd name="T12" fmla="*/ 880968 w 1512168"/>
                <a:gd name="T13" fmla="*/ 441111 h 457470"/>
                <a:gd name="T14" fmla="*/ 0 w 1512168"/>
                <a:gd name="T15" fmla="*/ 441111 h 457470"/>
                <a:gd name="T16" fmla="*/ 0 w 1512168"/>
                <a:gd name="T17" fmla="*/ 0 h 457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2168"/>
                <a:gd name="T28" fmla="*/ 0 h 457470"/>
                <a:gd name="T29" fmla="*/ 1512168 w 1512168"/>
                <a:gd name="T30" fmla="*/ 457470 h 457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2168" h="457470">
                  <a:moveTo>
                    <a:pt x="0" y="0"/>
                  </a:moveTo>
                  <a:lnTo>
                    <a:pt x="1512168" y="0"/>
                  </a:lnTo>
                  <a:lnTo>
                    <a:pt x="1512168" y="182261"/>
                  </a:lnTo>
                  <a:lnTo>
                    <a:pt x="1152128" y="182261"/>
                  </a:lnTo>
                  <a:lnTo>
                    <a:pt x="1152128" y="457470"/>
                  </a:lnTo>
                  <a:lnTo>
                    <a:pt x="364003" y="457470"/>
                  </a:lnTo>
                  <a:lnTo>
                    <a:pt x="364003" y="182261"/>
                  </a:lnTo>
                  <a:lnTo>
                    <a:pt x="0" y="182261"/>
                  </a:lnTo>
                  <a:lnTo>
                    <a:pt x="0" y="0"/>
                  </a:lnTo>
                  <a:close/>
                </a:path>
              </a:pathLst>
            </a:custGeom>
            <a:gradFill rotWithShape="1">
              <a:gsLst>
                <a:gs pos="0">
                  <a:srgbClr val="00668B"/>
                </a:gs>
                <a:gs pos="12000">
                  <a:srgbClr val="0092C8"/>
                </a:gs>
                <a:gs pos="100000">
                  <a:srgbClr val="00B0F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8" name="圆角矩形 61"/>
            <p:cNvSpPr>
              <a:spLocks noChangeArrowheads="1"/>
            </p:cNvSpPr>
            <p:nvPr/>
          </p:nvSpPr>
          <p:spPr bwMode="auto">
            <a:xfrm>
              <a:off x="639446" y="488723"/>
              <a:ext cx="2925988" cy="2790310"/>
            </a:xfrm>
            <a:prstGeom prst="roundRect">
              <a:avLst>
                <a:gd name="adj" fmla="val 16667"/>
              </a:avLst>
            </a:prstGeom>
            <a:gradFill rotWithShape="1">
              <a:gsLst>
                <a:gs pos="0">
                  <a:srgbClr val="002060"/>
                </a:gs>
                <a:gs pos="50000">
                  <a:srgbClr val="0092C8"/>
                </a:gs>
                <a:gs pos="100000">
                  <a:srgbClr val="00B0F0"/>
                </a:gs>
              </a:gsLst>
              <a:lin ang="162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endParaRPr lang="zh-CN" altLang="zh-CN">
                <a:solidFill>
                  <a:srgbClr val="CFE8CC"/>
                </a:solidFill>
                <a:latin typeface="Calibri" pitchFamily="34" charset="0"/>
                <a:sym typeface="宋体" pitchFamily="2" charset="-122"/>
              </a:endParaRPr>
            </a:p>
          </p:txBody>
        </p:sp>
        <p:sp>
          <p:nvSpPr>
            <p:cNvPr id="39" name="圆角矩形 62"/>
            <p:cNvSpPr>
              <a:spLocks noChangeArrowheads="1"/>
            </p:cNvSpPr>
            <p:nvPr/>
          </p:nvSpPr>
          <p:spPr bwMode="auto">
            <a:xfrm>
              <a:off x="766910" y="613979"/>
              <a:ext cx="2663293" cy="2539796"/>
            </a:xfrm>
            <a:prstGeom prst="roundRect">
              <a:avLst>
                <a:gd name="adj" fmla="val 16667"/>
              </a:avLst>
            </a:prstGeom>
            <a:gradFill rotWithShape="1">
              <a:gsLst>
                <a:gs pos="0">
                  <a:srgbClr val="058EFF"/>
                </a:gs>
                <a:gs pos="48000">
                  <a:srgbClr val="005DA0"/>
                </a:gs>
                <a:gs pos="85999">
                  <a:srgbClr val="00416F"/>
                </a:gs>
                <a:gs pos="100000">
                  <a:srgbClr val="00416F"/>
                </a:gs>
              </a:gsLst>
              <a:path path="rect">
                <a:fillToRect l="50000" t="50000" r="50000" b="50000"/>
              </a:path>
            </a:gradFill>
            <a:ln w="25400">
              <a:solidFill>
                <a:srgbClr val="00B0F0"/>
              </a:solidFill>
              <a:bevel/>
              <a:headEnd/>
              <a:tailEnd/>
            </a:ln>
          </p:spPr>
          <p:txBody>
            <a:bodyPr anchor="ctr"/>
            <a:lstStyle/>
            <a:p>
              <a:endParaRPr lang="zh-CN" altLang="zh-CN">
                <a:solidFill>
                  <a:srgbClr val="CFE8CC"/>
                </a:solidFill>
                <a:latin typeface="Calibri" pitchFamily="34" charset="0"/>
                <a:sym typeface="宋体" pitchFamily="2" charset="-122"/>
              </a:endParaRPr>
            </a:p>
          </p:txBody>
        </p:sp>
        <p:sp>
          <p:nvSpPr>
            <p:cNvPr id="40" name="椭圆 5"/>
            <p:cNvSpPr>
              <a:spLocks noChangeArrowheads="1"/>
            </p:cNvSpPr>
            <p:nvPr/>
          </p:nvSpPr>
          <p:spPr bwMode="auto">
            <a:xfrm>
              <a:off x="1118745"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1" name="椭圆 5"/>
            <p:cNvSpPr>
              <a:spLocks noChangeArrowheads="1"/>
            </p:cNvSpPr>
            <p:nvPr/>
          </p:nvSpPr>
          <p:spPr bwMode="auto">
            <a:xfrm>
              <a:off x="2557894" y="0"/>
              <a:ext cx="590784" cy="202799"/>
            </a:xfrm>
            <a:custGeom>
              <a:avLst/>
              <a:gdLst>
                <a:gd name="T0" fmla="*/ 664147 w 548834"/>
                <a:gd name="T1" fmla="*/ 0 h 188399"/>
                <a:gd name="T2" fmla="*/ 1328294 w 548834"/>
                <a:gd name="T3" fmla="*/ 455958 h 188399"/>
                <a:gd name="T4" fmla="*/ 0 w 548834"/>
                <a:gd name="T5" fmla="*/ 455958 h 188399"/>
                <a:gd name="T6" fmla="*/ 664147 w 548834"/>
                <a:gd name="T7" fmla="*/ 0 h 188399"/>
                <a:gd name="T8" fmla="*/ 0 60000 65536"/>
                <a:gd name="T9" fmla="*/ 0 60000 65536"/>
                <a:gd name="T10" fmla="*/ 0 60000 65536"/>
                <a:gd name="T11" fmla="*/ 0 60000 65536"/>
                <a:gd name="T12" fmla="*/ 0 w 548834"/>
                <a:gd name="T13" fmla="*/ 0 h 188399"/>
                <a:gd name="T14" fmla="*/ 548834 w 548834"/>
                <a:gd name="T15" fmla="*/ 188399 h 188399"/>
              </a:gdLst>
              <a:ahLst/>
              <a:cxnLst>
                <a:cxn ang="T8">
                  <a:pos x="T0" y="T1"/>
                </a:cxn>
                <a:cxn ang="T9">
                  <a:pos x="T2" y="T3"/>
                </a:cxn>
                <a:cxn ang="T10">
                  <a:pos x="T4" y="T5"/>
                </a:cxn>
                <a:cxn ang="T11">
                  <a:pos x="T6" y="T7"/>
                </a:cxn>
              </a:cxnLst>
              <a:rect l="T12" t="T13" r="T14" b="T15"/>
              <a:pathLst>
                <a:path w="548834" h="188399">
                  <a:moveTo>
                    <a:pt x="274417" y="0"/>
                  </a:moveTo>
                  <a:cubicBezTo>
                    <a:pt x="404445" y="0"/>
                    <a:pt x="514349" y="79193"/>
                    <a:pt x="548834" y="188399"/>
                  </a:cubicBezTo>
                  <a:lnTo>
                    <a:pt x="0" y="188399"/>
                  </a:lnTo>
                  <a:cubicBezTo>
                    <a:pt x="34485" y="79193"/>
                    <a:pt x="144389" y="0"/>
                    <a:pt x="274417" y="0"/>
                  </a:cubicBezTo>
                  <a:close/>
                </a:path>
              </a:pathLst>
            </a:custGeom>
            <a:gradFill rotWithShape="1">
              <a:gsLst>
                <a:gs pos="0">
                  <a:srgbClr val="002C54"/>
                </a:gs>
                <a:gs pos="64000">
                  <a:srgbClr val="005DA0"/>
                </a:gs>
                <a:gs pos="100000">
                  <a:srgbClr val="0070C0"/>
                </a:gs>
              </a:gsLst>
              <a:lin ang="540000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42" name="圆角矩形 13"/>
            <p:cNvSpPr>
              <a:spLocks noChangeArrowheads="1"/>
            </p:cNvSpPr>
            <p:nvPr/>
          </p:nvSpPr>
          <p:spPr bwMode="auto">
            <a:xfrm>
              <a:off x="770792" y="613979"/>
              <a:ext cx="2663293" cy="961400"/>
            </a:xfrm>
            <a:custGeom>
              <a:avLst/>
              <a:gdLst>
                <a:gd name="T0" fmla="*/ 951752 w 2474179"/>
                <a:gd name="T1" fmla="*/ 0 h 893133"/>
                <a:gd name="T2" fmla="*/ 5036296 w 2474179"/>
                <a:gd name="T3" fmla="*/ 0 h 893133"/>
                <a:gd name="T4" fmla="*/ 5988045 w 2474179"/>
                <a:gd name="T5" fmla="*/ 951754 h 893133"/>
                <a:gd name="T6" fmla="*/ 5988045 w 2474179"/>
                <a:gd name="T7" fmla="*/ 1956196 h 893133"/>
                <a:gd name="T8" fmla="*/ 3184354 w 2474179"/>
                <a:gd name="T9" fmla="*/ 1327279 h 893133"/>
                <a:gd name="T10" fmla="*/ 0 w 2474179"/>
                <a:gd name="T11" fmla="*/ 2161580 h 893133"/>
                <a:gd name="T12" fmla="*/ 0 w 2474179"/>
                <a:gd name="T13" fmla="*/ 951754 h 893133"/>
                <a:gd name="T14" fmla="*/ 951752 w 2474179"/>
                <a:gd name="T15" fmla="*/ 0 h 893133"/>
                <a:gd name="T16" fmla="*/ 0 60000 65536"/>
                <a:gd name="T17" fmla="*/ 0 60000 65536"/>
                <a:gd name="T18" fmla="*/ 0 60000 65536"/>
                <a:gd name="T19" fmla="*/ 0 60000 65536"/>
                <a:gd name="T20" fmla="*/ 0 60000 65536"/>
                <a:gd name="T21" fmla="*/ 0 60000 65536"/>
                <a:gd name="T22" fmla="*/ 0 60000 65536"/>
                <a:gd name="T23" fmla="*/ 0 60000 65536"/>
                <a:gd name="T24" fmla="*/ 0 w 2474179"/>
                <a:gd name="T25" fmla="*/ 0 h 893133"/>
                <a:gd name="T26" fmla="*/ 2474179 w 2474179"/>
                <a:gd name="T27" fmla="*/ 893133 h 893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74179" h="893133">
                  <a:moveTo>
                    <a:pt x="393250" y="0"/>
                  </a:moveTo>
                  <a:lnTo>
                    <a:pt x="2080929" y="0"/>
                  </a:lnTo>
                  <a:cubicBezTo>
                    <a:pt x="2298115" y="0"/>
                    <a:pt x="2474179" y="176064"/>
                    <a:pt x="2474179" y="393250"/>
                  </a:cubicBezTo>
                  <a:lnTo>
                    <a:pt x="2474179" y="808270"/>
                  </a:lnTo>
                  <a:cubicBezTo>
                    <a:pt x="2139973" y="643196"/>
                    <a:pt x="1742291" y="548411"/>
                    <a:pt x="1315732" y="548411"/>
                  </a:cubicBezTo>
                  <a:cubicBezTo>
                    <a:pt x="820148" y="548411"/>
                    <a:pt x="363540" y="676354"/>
                    <a:pt x="0" y="893133"/>
                  </a:cubicBezTo>
                  <a:lnTo>
                    <a:pt x="0" y="393250"/>
                  </a:lnTo>
                  <a:cubicBezTo>
                    <a:pt x="0" y="176064"/>
                    <a:pt x="176064" y="0"/>
                    <a:pt x="393250" y="0"/>
                  </a:cubicBezTo>
                  <a:close/>
                </a:path>
              </a:pathLst>
            </a:custGeom>
            <a:solidFill>
              <a:srgbClr val="FFFFFF">
                <a:alpha val="27058"/>
              </a:srgbClr>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sp>
        <p:nvSpPr>
          <p:cNvPr id="45" name="TextBox 69"/>
          <p:cNvSpPr>
            <a:spLocks noChangeArrowheads="1"/>
          </p:cNvSpPr>
          <p:nvPr/>
        </p:nvSpPr>
        <p:spPr bwMode="auto">
          <a:xfrm>
            <a:off x="2829444" y="2423563"/>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Agency FB" pitchFamily="34" charset="0"/>
                <a:ea typeface="微软雅黑" pitchFamily="34" charset="-122"/>
                <a:sym typeface="Agency FB" pitchFamily="34" charset="0"/>
              </a:rPr>
              <a:t>   1</a:t>
            </a:r>
            <a:endParaRPr lang="zh-CN" altLang="en-US" sz="2800" dirty="0">
              <a:solidFill>
                <a:srgbClr val="FFFFFF"/>
              </a:solidFill>
              <a:latin typeface="Agency FB" pitchFamily="34" charset="0"/>
              <a:ea typeface="微软雅黑" pitchFamily="34" charset="-122"/>
              <a:sym typeface="Agency FB" pitchFamily="34" charset="0"/>
            </a:endParaRPr>
          </a:p>
        </p:txBody>
      </p:sp>
      <p:sp>
        <p:nvSpPr>
          <p:cNvPr id="46" name="TextBox 70"/>
          <p:cNvSpPr>
            <a:spLocks noChangeArrowheads="1"/>
          </p:cNvSpPr>
          <p:nvPr/>
        </p:nvSpPr>
        <p:spPr bwMode="auto">
          <a:xfrm>
            <a:off x="5824752" y="2423563"/>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dirty="0">
                <a:solidFill>
                  <a:srgbClr val="FFFFFF"/>
                </a:solidFill>
                <a:latin typeface="Agency FB" pitchFamily="34" charset="0"/>
                <a:ea typeface="微软雅黑" pitchFamily="34" charset="-122"/>
                <a:sym typeface="Agency FB" pitchFamily="34" charset="0"/>
              </a:rPr>
              <a:t>   2</a:t>
            </a:r>
            <a:endParaRPr lang="zh-CN" altLang="en-US" sz="2800" dirty="0">
              <a:solidFill>
                <a:srgbClr val="FFFFFF"/>
              </a:solidFill>
              <a:latin typeface="Agency FB" pitchFamily="34" charset="0"/>
              <a:ea typeface="微软雅黑" pitchFamily="34" charset="-122"/>
              <a:sym typeface="Agency FB" pitchFamily="34" charset="0"/>
            </a:endParaRPr>
          </a:p>
        </p:txBody>
      </p:sp>
      <p:sp>
        <p:nvSpPr>
          <p:cNvPr id="47" name="TextBox 71"/>
          <p:cNvSpPr>
            <a:spLocks noChangeArrowheads="1"/>
          </p:cNvSpPr>
          <p:nvPr/>
        </p:nvSpPr>
        <p:spPr bwMode="auto">
          <a:xfrm>
            <a:off x="8878116" y="2423563"/>
            <a:ext cx="910894"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altLang="zh-CN" sz="2800">
                <a:solidFill>
                  <a:srgbClr val="FFFFFF"/>
                </a:solidFill>
                <a:latin typeface="Agency FB" pitchFamily="34" charset="0"/>
                <a:ea typeface="微软雅黑" pitchFamily="34" charset="-122"/>
                <a:sym typeface="Agency FB" pitchFamily="34" charset="0"/>
              </a:rPr>
              <a:t>  3</a:t>
            </a:r>
            <a:endParaRPr lang="zh-CN" altLang="en-US" sz="2800">
              <a:solidFill>
                <a:srgbClr val="FFFFFF"/>
              </a:solidFill>
              <a:latin typeface="Agency FB" pitchFamily="34" charset="0"/>
              <a:ea typeface="微软雅黑" pitchFamily="34" charset="-122"/>
              <a:sym typeface="Agency FB" pitchFamily="34" charset="0"/>
            </a:endParaRPr>
          </a:p>
        </p:txBody>
      </p:sp>
      <p:sp>
        <p:nvSpPr>
          <p:cNvPr id="48" name="TextBox 72"/>
          <p:cNvSpPr>
            <a:spLocks noChangeArrowheads="1"/>
          </p:cNvSpPr>
          <p:nvPr/>
        </p:nvSpPr>
        <p:spPr bwMode="auto">
          <a:xfrm>
            <a:off x="2124412" y="4019580"/>
            <a:ext cx="205061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因持有现金而丧失的收益，其本质是一种机会成本。</a:t>
            </a:r>
          </a:p>
        </p:txBody>
      </p:sp>
      <p:sp>
        <p:nvSpPr>
          <p:cNvPr id="49" name="TextBox 73"/>
          <p:cNvSpPr>
            <a:spLocks noChangeArrowheads="1"/>
          </p:cNvSpPr>
          <p:nvPr/>
        </p:nvSpPr>
        <p:spPr bwMode="auto">
          <a:xfrm>
            <a:off x="5158525" y="3794264"/>
            <a:ext cx="205497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企业用现金购入有价证券及转让有价证券时付出的交易费用。</a:t>
            </a:r>
          </a:p>
        </p:txBody>
      </p:sp>
      <p:sp>
        <p:nvSpPr>
          <p:cNvPr id="50" name="TextBox 74"/>
          <p:cNvSpPr>
            <a:spLocks noChangeArrowheads="1"/>
          </p:cNvSpPr>
          <p:nvPr/>
        </p:nvSpPr>
        <p:spPr bwMode="auto">
          <a:xfrm>
            <a:off x="8199373" y="3794264"/>
            <a:ext cx="205418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黑体" pitchFamily="2" charset="-122"/>
                <a:ea typeface="黑体" pitchFamily="2" charset="-122"/>
              </a:rPr>
              <a:t>由于现金持有量不足无法及时通过有价证券变现给企业造成的损失。</a:t>
            </a:r>
          </a:p>
        </p:txBody>
      </p:sp>
      <p:sp>
        <p:nvSpPr>
          <p:cNvPr id="51" name="TextBox 72"/>
          <p:cNvSpPr>
            <a:spLocks noChangeArrowheads="1"/>
          </p:cNvSpPr>
          <p:nvPr/>
        </p:nvSpPr>
        <p:spPr bwMode="auto">
          <a:xfrm>
            <a:off x="2120329" y="3037588"/>
            <a:ext cx="2050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a:latin typeface="黑体" pitchFamily="2" charset="-122"/>
                <a:ea typeface="黑体" pitchFamily="2" charset="-122"/>
              </a:rPr>
              <a:t>持有成本</a:t>
            </a:r>
          </a:p>
        </p:txBody>
      </p:sp>
      <p:sp>
        <p:nvSpPr>
          <p:cNvPr id="52" name="TextBox 72"/>
          <p:cNvSpPr>
            <a:spLocks noChangeArrowheads="1"/>
          </p:cNvSpPr>
          <p:nvPr/>
        </p:nvSpPr>
        <p:spPr bwMode="auto">
          <a:xfrm>
            <a:off x="5197516" y="3039343"/>
            <a:ext cx="2050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latin typeface="黑体" pitchFamily="2" charset="-122"/>
                <a:ea typeface="黑体" pitchFamily="2" charset="-122"/>
              </a:rPr>
              <a:t>转换</a:t>
            </a:r>
            <a:r>
              <a:rPr lang="zh-CN" altLang="en-US" sz="2400" b="1" dirty="0">
                <a:latin typeface="黑体" pitchFamily="2" charset="-122"/>
                <a:ea typeface="黑体" pitchFamily="2" charset="-122"/>
              </a:rPr>
              <a:t>成本</a:t>
            </a:r>
          </a:p>
        </p:txBody>
      </p:sp>
      <p:sp>
        <p:nvSpPr>
          <p:cNvPr id="53" name="TextBox 72"/>
          <p:cNvSpPr>
            <a:spLocks noChangeArrowheads="1"/>
          </p:cNvSpPr>
          <p:nvPr/>
        </p:nvSpPr>
        <p:spPr bwMode="auto">
          <a:xfrm>
            <a:off x="8149844" y="3037588"/>
            <a:ext cx="2050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a:latin typeface="黑体" pitchFamily="2" charset="-122"/>
                <a:ea typeface="黑体" pitchFamily="2" charset="-122"/>
              </a:rPr>
              <a:t>短缺成本</a:t>
            </a:r>
          </a:p>
        </p:txBody>
      </p:sp>
    </p:spTree>
    <p:extLst>
      <p:ext uri="{BB962C8B-B14F-4D97-AF65-F5344CB8AC3E}">
        <p14:creationId xmlns:p14="http://schemas.microsoft.com/office/powerpoint/2010/main" val="1398895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par>
                                <p:cTn id="8" presetID="9"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par>
                                <p:cTn id="11" presetID="9"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500"/>
                                        <p:tgtEl>
                                          <p:spTgt spid="3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dissolve">
                                      <p:cBhvr>
                                        <p:cTn id="16" dur="500"/>
                                        <p:tgtEl>
                                          <p:spTgt spid="4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dissolve">
                                      <p:cBhvr>
                                        <p:cTn id="19" dur="500"/>
                                        <p:tgtEl>
                                          <p:spTgt spid="46"/>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dissolve">
                                      <p:cBhvr>
                                        <p:cTn id="22" dur="500"/>
                                        <p:tgtEl>
                                          <p:spTgt spid="47"/>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dissolve">
                                      <p:cBhvr>
                                        <p:cTn id="25" dur="500"/>
                                        <p:tgtEl>
                                          <p:spTgt spid="48"/>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dissolve">
                                      <p:cBhvr>
                                        <p:cTn id="28" dur="500"/>
                                        <p:tgtEl>
                                          <p:spTgt spid="49"/>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dissolve">
                                      <p:cBhvr>
                                        <p:cTn id="31" dur="500"/>
                                        <p:tgtEl>
                                          <p:spTgt spid="50"/>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dissolve">
                                      <p:cBhvr>
                                        <p:cTn id="34" dur="500"/>
                                        <p:tgtEl>
                                          <p:spTgt spid="51"/>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dissolve">
                                      <p:cBhvr>
                                        <p:cTn id="37" dur="500"/>
                                        <p:tgtEl>
                                          <p:spTgt spid="52"/>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dissolve">
                                      <p:cBhvr>
                                        <p:cTn id="4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3432" y="1484784"/>
            <a:ext cx="10495376" cy="230832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50000"/>
              </a:lnSpc>
            </a:pPr>
            <a:r>
              <a:rPr lang="en-US" altLang="zh-CN" sz="2400" b="0" dirty="0">
                <a:solidFill>
                  <a:srgbClr val="000000"/>
                </a:solidFill>
                <a:latin typeface="+mn-ea"/>
              </a:rPr>
              <a:t>    </a:t>
            </a:r>
            <a:r>
              <a:rPr lang="zh-CN" sz="2400" dirty="0">
                <a:solidFill>
                  <a:srgbClr val="000000"/>
                </a:solidFill>
                <a:latin typeface="+mn-ea"/>
              </a:rPr>
              <a:t>存货模式下的</a:t>
            </a:r>
            <a:r>
              <a:rPr lang="zh-CN" sz="2400" dirty="0">
                <a:solidFill>
                  <a:schemeClr val="tx2"/>
                </a:solidFill>
                <a:latin typeface="+mn-ea"/>
              </a:rPr>
              <a:t>最佳现金持有量</a:t>
            </a:r>
            <a:r>
              <a:rPr lang="zh-CN" sz="2400" dirty="0">
                <a:solidFill>
                  <a:srgbClr val="000000"/>
                </a:solidFill>
                <a:latin typeface="+mn-ea"/>
              </a:rPr>
              <a:t>，是将存货经济订货批量模型应用于现金管理，以确定目标现金持有量，</a:t>
            </a:r>
            <a:r>
              <a:rPr lang="zh-CN" sz="2400" dirty="0">
                <a:solidFill>
                  <a:schemeClr val="tx2"/>
                </a:solidFill>
                <a:latin typeface="+mn-ea"/>
                <a:sym typeface="+mn-ea"/>
              </a:rPr>
              <a:t>在存货模式下确定最佳现金持有量时，对短缺成本不予考虑，只考虑机会成本和固定性转换成本，是决策的相关成</a:t>
            </a:r>
            <a:r>
              <a:rPr lang="zh-CN" sz="2400" dirty="0">
                <a:solidFill>
                  <a:srgbClr val="0000CC"/>
                </a:solidFill>
                <a:latin typeface="+mn-ea"/>
                <a:sym typeface="+mn-ea"/>
              </a:rPr>
              <a:t>本</a:t>
            </a:r>
            <a:r>
              <a:rPr lang="zh-CN" sz="2400" dirty="0">
                <a:solidFill>
                  <a:srgbClr val="000000"/>
                </a:solidFill>
                <a:latin typeface="+mn-ea"/>
                <a:sym typeface="+mn-ea"/>
              </a:rPr>
              <a:t>。</a:t>
            </a:r>
            <a:r>
              <a:rPr lang="zh-CN" sz="2400" dirty="0">
                <a:solidFill>
                  <a:srgbClr val="000000"/>
                </a:solidFill>
                <a:latin typeface="+mn-ea"/>
              </a:rPr>
              <a:t>也是使现金相关成本最低时的现金持有量。</a:t>
            </a:r>
            <a:endParaRPr lang="zh-CN" altLang="en-US" sz="2400" dirty="0">
              <a:solidFill>
                <a:srgbClr val="000000"/>
              </a:solidFill>
              <a:latin typeface="+mn-ea"/>
            </a:endParaRPr>
          </a:p>
        </p:txBody>
      </p:sp>
      <p:grpSp>
        <p:nvGrpSpPr>
          <p:cNvPr id="11" name="组合 10"/>
          <p:cNvGrpSpPr/>
          <p:nvPr/>
        </p:nvGrpSpPr>
        <p:grpSpPr>
          <a:xfrm>
            <a:off x="191345" y="116632"/>
            <a:ext cx="5328591" cy="613803"/>
            <a:chOff x="1271464" y="2420888"/>
            <a:chExt cx="4392488" cy="613803"/>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设计最佳现金持有量</a:t>
              </a:r>
            </a:p>
          </p:txBody>
        </p:sp>
      </p:grpSp>
    </p:spTree>
    <p:extLst>
      <p:ext uri="{BB962C8B-B14F-4D97-AF65-F5344CB8AC3E}">
        <p14:creationId xmlns:p14="http://schemas.microsoft.com/office/powerpoint/2010/main" val="276359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5" y="5534590"/>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4" name="文本框 3"/>
          <p:cNvSpPr txBox="1"/>
          <p:nvPr/>
        </p:nvSpPr>
        <p:spPr>
          <a:xfrm>
            <a:off x="1240761" y="1591973"/>
            <a:ext cx="9620817" cy="3785652"/>
          </a:xfrm>
          <a:prstGeom prst="rect">
            <a:avLst/>
          </a:prstGeom>
          <a:noFill/>
          <a:ln w="9525">
            <a:noFill/>
          </a:ln>
        </p:spPr>
        <p:txBody>
          <a:bodyPr wrap="square">
            <a:spAutoFit/>
          </a:bodyPr>
          <a:lstStyle/>
          <a:p>
            <a:pPr marL="0" indent="266700">
              <a:lnSpc>
                <a:spcPct val="150000"/>
              </a:lnSpc>
            </a:pPr>
            <a:r>
              <a:rPr lang="zh-CN" sz="2000" b="1" dirty="0">
                <a:solidFill>
                  <a:srgbClr val="000000"/>
                </a:solidFill>
                <a:latin typeface="+mn-ea"/>
                <a:ea typeface="+mn-ea"/>
              </a:rPr>
              <a:t>相关成本＝持有机会成本＋固定性转换成本</a:t>
            </a:r>
          </a:p>
          <a:p>
            <a:pPr marL="0" indent="266700">
              <a:lnSpc>
                <a:spcPct val="150000"/>
              </a:lnSpc>
            </a:pPr>
            <a:r>
              <a:rPr lang="zh-CN" sz="2000" b="1" dirty="0">
                <a:solidFill>
                  <a:srgbClr val="000000"/>
                </a:solidFill>
                <a:latin typeface="+mn-ea"/>
                <a:ea typeface="+mn-ea"/>
              </a:rPr>
              <a:t>＝现金平均余额</a:t>
            </a:r>
            <a:r>
              <a:rPr lang="zh-CN" sz="2000" b="1" dirty="0">
                <a:solidFill>
                  <a:srgbClr val="000000"/>
                </a:solidFill>
                <a:latin typeface="+mn-ea"/>
                <a:ea typeface="+mn-ea"/>
                <a:cs typeface="Times New Roman" panose="02020603050405020304" pitchFamily="18" charset="0"/>
              </a:rPr>
              <a:t>×有价证券收益率＋交易次数×有价证券每次交易固定成本</a:t>
            </a:r>
            <a:endParaRPr lang="zh-CN" sz="2000" b="1" dirty="0">
              <a:solidFill>
                <a:srgbClr val="000000"/>
              </a:solidFill>
              <a:latin typeface="+mn-ea"/>
              <a:ea typeface="+mn-ea"/>
            </a:endParaRPr>
          </a:p>
          <a:p>
            <a:pPr marL="0" indent="266700">
              <a:lnSpc>
                <a:spcPct val="150000"/>
              </a:lnSpc>
            </a:pPr>
            <a:r>
              <a:rPr lang="zh-CN" sz="2000" b="1" dirty="0">
                <a:solidFill>
                  <a:srgbClr val="000000"/>
                </a:solidFill>
                <a:latin typeface="+mn-ea"/>
                <a:ea typeface="+mn-ea"/>
              </a:rPr>
              <a:t>假设下列符号：</a:t>
            </a:r>
            <a:endParaRPr lang="zh-CN" sz="2000" b="1" dirty="0">
              <a:solidFill>
                <a:srgbClr val="000000"/>
              </a:solidFill>
              <a:latin typeface="+mn-ea"/>
              <a:ea typeface="+mn-ea"/>
              <a:cs typeface="Times New Roman" panose="02020603050405020304" pitchFamily="18" charset="0"/>
            </a:endParaRPr>
          </a:p>
          <a:p>
            <a:pPr marL="0" indent="266700">
              <a:lnSpc>
                <a:spcPct val="150000"/>
              </a:lnSpc>
            </a:pPr>
            <a:r>
              <a:rPr lang="zh-CN" sz="2000" b="1" dirty="0">
                <a:solidFill>
                  <a:srgbClr val="000000"/>
                </a:solidFill>
                <a:latin typeface="+mn-ea"/>
                <a:ea typeface="+mn-ea"/>
                <a:cs typeface="Times New Roman" panose="02020603050405020304" pitchFamily="18" charset="0"/>
              </a:rPr>
              <a:t>TC——总成本</a:t>
            </a:r>
          </a:p>
          <a:p>
            <a:pPr marL="0" indent="266700">
              <a:lnSpc>
                <a:spcPct val="150000"/>
              </a:lnSpc>
            </a:pPr>
            <a:r>
              <a:rPr lang="zh-CN" sz="2000" b="1" dirty="0">
                <a:solidFill>
                  <a:srgbClr val="000000"/>
                </a:solidFill>
                <a:latin typeface="+mn-ea"/>
                <a:ea typeface="+mn-ea"/>
                <a:cs typeface="Times New Roman" panose="02020603050405020304" pitchFamily="18" charset="0"/>
              </a:rPr>
              <a:t>T——一个周期内的现金总需求量</a:t>
            </a:r>
          </a:p>
          <a:p>
            <a:pPr marL="0" indent="266700">
              <a:lnSpc>
                <a:spcPct val="150000"/>
              </a:lnSpc>
            </a:pPr>
            <a:r>
              <a:rPr lang="zh-CN" sz="2000" b="1" dirty="0">
                <a:solidFill>
                  <a:srgbClr val="000000"/>
                </a:solidFill>
                <a:latin typeface="+mn-ea"/>
                <a:ea typeface="+mn-ea"/>
                <a:cs typeface="Times New Roman" panose="02020603050405020304" pitchFamily="18" charset="0"/>
              </a:rPr>
              <a:t>Q——最佳现金持有量</a:t>
            </a:r>
          </a:p>
          <a:p>
            <a:pPr marL="0" indent="266700">
              <a:lnSpc>
                <a:spcPct val="150000"/>
              </a:lnSpc>
            </a:pPr>
            <a:r>
              <a:rPr lang="zh-CN" sz="2000" b="1" dirty="0">
                <a:solidFill>
                  <a:srgbClr val="000000"/>
                </a:solidFill>
                <a:latin typeface="+mn-ea"/>
                <a:ea typeface="+mn-ea"/>
                <a:cs typeface="Times New Roman" panose="02020603050405020304" pitchFamily="18" charset="0"/>
              </a:rPr>
              <a:t>K——有价证券收益率</a:t>
            </a:r>
          </a:p>
          <a:p>
            <a:pPr marL="0" indent="266700">
              <a:lnSpc>
                <a:spcPct val="150000"/>
              </a:lnSpc>
            </a:pPr>
            <a:r>
              <a:rPr lang="zh-CN" sz="2000" b="1" dirty="0">
                <a:solidFill>
                  <a:srgbClr val="000000"/>
                </a:solidFill>
                <a:latin typeface="+mn-ea"/>
                <a:ea typeface="+mn-ea"/>
                <a:cs typeface="Times New Roman" panose="02020603050405020304" pitchFamily="18" charset="0"/>
              </a:rPr>
              <a:t>F——有价证券每次交易固定成本</a:t>
            </a:r>
          </a:p>
        </p:txBody>
      </p:sp>
      <p:grpSp>
        <p:nvGrpSpPr>
          <p:cNvPr id="11" name="组合 10"/>
          <p:cNvGrpSpPr/>
          <p:nvPr/>
        </p:nvGrpSpPr>
        <p:grpSpPr>
          <a:xfrm>
            <a:off x="191345" y="116632"/>
            <a:ext cx="5328591" cy="613803"/>
            <a:chOff x="1271464" y="2420888"/>
            <a:chExt cx="4392488" cy="613803"/>
          </a:xfrm>
        </p:grpSpPr>
        <p:sp>
          <p:nvSpPr>
            <p:cNvPr id="12"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3" name="TextBox 12"/>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设计最佳现金持有量</a:t>
              </a:r>
            </a:p>
          </p:txBody>
        </p:sp>
      </p:grpSp>
      <mc:AlternateContent xmlns:mc="http://schemas.openxmlformats.org/markup-compatibility/2006" xmlns:a14="http://schemas.microsoft.com/office/drawing/2010/main">
        <mc:Choice Requires="a14">
          <p:sp>
            <p:nvSpPr>
              <p:cNvPr id="14" name="文本框 1"/>
              <p:cNvSpPr txBox="1"/>
              <p:nvPr/>
            </p:nvSpPr>
            <p:spPr>
              <a:xfrm>
                <a:off x="7006044" y="3895647"/>
                <a:ext cx="3260251" cy="95295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50000"/>
                  </a:lnSpc>
                </a:pPr>
                <a:r>
                  <a:rPr lang="en-US" altLang="zh-CN" sz="2400" dirty="0">
                    <a:solidFill>
                      <a:srgbClr val="000000"/>
                    </a:solidFill>
                    <a:latin typeface="+mn-ea"/>
                  </a:rPr>
                  <a:t>TC=</a:t>
                </a:r>
                <a14:m>
                  <m:oMath xmlns:m="http://schemas.openxmlformats.org/officeDocument/2006/math">
                    <m:f>
                      <m:fPr>
                        <m:ctrlPr>
                          <a:rPr lang="en-US" altLang="zh-CN" sz="2400" i="1" smtClean="0">
                            <a:solidFill>
                              <a:srgbClr val="000000"/>
                            </a:solidFill>
                            <a:latin typeface="Cambria Math" panose="02040503050406030204" pitchFamily="18" charset="0"/>
                          </a:rPr>
                        </m:ctrlPr>
                      </m:fPr>
                      <m:num>
                        <m:r>
                          <a:rPr lang="en-US" altLang="zh-CN" sz="2400" b="1" i="1" smtClean="0">
                            <a:solidFill>
                              <a:srgbClr val="000000"/>
                            </a:solidFill>
                            <a:latin typeface="Cambria Math"/>
                          </a:rPr>
                          <m:t>𝑸</m:t>
                        </m:r>
                      </m:num>
                      <m:den>
                        <m:r>
                          <a:rPr lang="en-US" altLang="zh-CN" sz="2400" b="1" i="1" smtClean="0">
                            <a:solidFill>
                              <a:srgbClr val="000000"/>
                            </a:solidFill>
                            <a:latin typeface="Cambria Math"/>
                          </a:rPr>
                          <m:t>𝟐</m:t>
                        </m:r>
                      </m:den>
                    </m:f>
                    <m:r>
                      <a:rPr lang="en-US" altLang="zh-CN" sz="2400" b="1" i="1" smtClean="0">
                        <a:solidFill>
                          <a:srgbClr val="000000"/>
                        </a:solidFill>
                        <a:latin typeface="Cambria Math"/>
                      </a:rPr>
                      <m:t>∗</m:t>
                    </m:r>
                    <m:r>
                      <a:rPr lang="en-US" altLang="zh-CN" sz="2400" b="1" i="1" smtClean="0">
                        <a:solidFill>
                          <a:srgbClr val="000000"/>
                        </a:solidFill>
                        <a:latin typeface="Cambria Math"/>
                      </a:rPr>
                      <m:t>𝑲</m:t>
                    </m:r>
                    <m:r>
                      <a:rPr lang="en-US" altLang="zh-CN" sz="2400" b="1" i="1" smtClean="0">
                        <a:solidFill>
                          <a:srgbClr val="000000"/>
                        </a:solidFill>
                        <a:latin typeface="Cambria Math"/>
                      </a:rPr>
                      <m:t>+</m:t>
                    </m:r>
                    <m:f>
                      <m:fPr>
                        <m:ctrlPr>
                          <a:rPr lang="en-US" altLang="zh-CN" sz="2400" b="1" i="1" smtClean="0">
                            <a:solidFill>
                              <a:srgbClr val="000000"/>
                            </a:solidFill>
                            <a:latin typeface="Cambria Math" panose="02040503050406030204" pitchFamily="18" charset="0"/>
                          </a:rPr>
                        </m:ctrlPr>
                      </m:fPr>
                      <m:num>
                        <m:r>
                          <a:rPr lang="en-US" altLang="zh-CN" sz="2400" b="1" i="1" smtClean="0">
                            <a:solidFill>
                              <a:srgbClr val="000000"/>
                            </a:solidFill>
                            <a:latin typeface="Cambria Math"/>
                          </a:rPr>
                          <m:t>𝑻</m:t>
                        </m:r>
                      </m:num>
                      <m:den>
                        <m:r>
                          <a:rPr lang="en-US" altLang="zh-CN" sz="2400" b="1" i="1" smtClean="0">
                            <a:solidFill>
                              <a:srgbClr val="000000"/>
                            </a:solidFill>
                            <a:latin typeface="Cambria Math"/>
                          </a:rPr>
                          <m:t>𝑸</m:t>
                        </m:r>
                      </m:den>
                    </m:f>
                    <m:r>
                      <a:rPr lang="en-US" altLang="zh-CN" sz="2400" b="1" i="1" smtClean="0">
                        <a:solidFill>
                          <a:srgbClr val="000000"/>
                        </a:solidFill>
                        <a:latin typeface="Cambria Math"/>
                      </a:rPr>
                      <m:t>∗</m:t>
                    </m:r>
                    <m:r>
                      <a:rPr lang="en-US" altLang="zh-CN" sz="2400" b="1" i="1" smtClean="0">
                        <a:solidFill>
                          <a:srgbClr val="000000"/>
                        </a:solidFill>
                        <a:latin typeface="Cambria Math"/>
                      </a:rPr>
                      <m:t>𝑭</m:t>
                    </m:r>
                  </m:oMath>
                </a14:m>
                <a:endParaRPr lang="zh-CN" altLang="en-US" sz="2400" dirty="0">
                  <a:solidFill>
                    <a:srgbClr val="000000"/>
                  </a:solidFill>
                  <a:latin typeface="+mn-ea"/>
                </a:endParaRPr>
              </a:p>
            </p:txBody>
          </p:sp>
        </mc:Choice>
        <mc:Fallback xmlns="">
          <p:sp>
            <p:nvSpPr>
              <p:cNvPr id="14" name="文本框 1"/>
              <p:cNvSpPr txBox="1">
                <a:spLocks noRot="1" noChangeAspect="1" noMove="1" noResize="1" noEditPoints="1" noAdjustHandles="1" noChangeArrowheads="1" noChangeShapeType="1" noTextEdit="1"/>
              </p:cNvSpPr>
              <p:nvPr/>
            </p:nvSpPr>
            <p:spPr>
              <a:xfrm>
                <a:off x="7006044" y="3895647"/>
                <a:ext cx="3260251" cy="952953"/>
              </a:xfrm>
              <a:prstGeom prst="rect">
                <a:avLst/>
              </a:prstGeom>
              <a:blipFill rotWithShape="1">
                <a:blip r:embed="rId2"/>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011679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mc:AlternateContent xmlns:mc="http://schemas.openxmlformats.org/markup-compatibility/2006" xmlns:a14="http://schemas.microsoft.com/office/drawing/2010/main">
        <mc:Choice Requires="a14">
          <p:sp>
            <p:nvSpPr>
              <p:cNvPr id="11" name="文本框 1"/>
              <p:cNvSpPr txBox="1"/>
              <p:nvPr/>
            </p:nvSpPr>
            <p:spPr>
              <a:xfrm>
                <a:off x="3764736" y="1156422"/>
                <a:ext cx="4536504" cy="76322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50000"/>
                  </a:lnSpc>
                </a:pPr>
                <a:r>
                  <a:rPr lang="zh-CN" altLang="en-US" sz="2400" dirty="0">
                    <a:solidFill>
                      <a:srgbClr val="000000"/>
                    </a:solidFill>
                    <a:latin typeface="+mn-ea"/>
                  </a:rPr>
                  <a:t>最佳现金持有量</a:t>
                </a:r>
                <a:r>
                  <a:rPr lang="en-US" altLang="zh-CN" sz="2400" dirty="0">
                    <a:solidFill>
                      <a:srgbClr val="000000"/>
                    </a:solidFill>
                    <a:latin typeface="+mn-ea"/>
                  </a:rPr>
                  <a:t>Q=</a:t>
                </a:r>
                <a14:m>
                  <m:oMath xmlns:m="http://schemas.openxmlformats.org/officeDocument/2006/math">
                    <m:rad>
                      <m:radPr>
                        <m:ctrlPr>
                          <a:rPr lang="en-US" altLang="zh-CN" sz="2400" i="1" smtClean="0">
                            <a:solidFill>
                              <a:srgbClr val="000000"/>
                            </a:solidFill>
                            <a:latin typeface="Cambria Math" panose="02040503050406030204" pitchFamily="18" charset="0"/>
                          </a:rPr>
                        </m:ctrlPr>
                      </m:radPr>
                      <m:deg>
                        <m:r>
                          <a:rPr lang="en-US" altLang="zh-CN" sz="2400" i="1" smtClean="0">
                            <a:solidFill>
                              <a:srgbClr val="000000"/>
                            </a:solidFill>
                            <a:latin typeface="Cambria Math"/>
                          </a:rPr>
                          <m:t>2</m:t>
                        </m:r>
                      </m:deg>
                      <m:e>
                        <m:r>
                          <a:rPr lang="en-US" altLang="zh-CN" sz="2400" b="1" i="1" smtClean="0">
                            <a:solidFill>
                              <a:srgbClr val="000000"/>
                            </a:solidFill>
                            <a:latin typeface="Cambria Math"/>
                          </a:rPr>
                          <m:t>𝟐</m:t>
                        </m:r>
                        <m:r>
                          <a:rPr lang="en-US" altLang="zh-CN" sz="2400" b="1" i="1" smtClean="0">
                            <a:solidFill>
                              <a:srgbClr val="000000"/>
                            </a:solidFill>
                            <a:latin typeface="Cambria Math"/>
                          </a:rPr>
                          <m:t>𝑻𝑭</m:t>
                        </m:r>
                        <m:r>
                          <a:rPr lang="en-US" altLang="zh-CN" sz="2400" b="1" i="1" smtClean="0">
                            <a:solidFill>
                              <a:srgbClr val="000000"/>
                            </a:solidFill>
                            <a:latin typeface="Cambria Math"/>
                          </a:rPr>
                          <m:t>/</m:t>
                        </m:r>
                        <m:r>
                          <a:rPr lang="en-US" altLang="zh-CN" sz="2400" b="1" i="1" smtClean="0">
                            <a:solidFill>
                              <a:srgbClr val="000000"/>
                            </a:solidFill>
                            <a:latin typeface="Cambria Math"/>
                          </a:rPr>
                          <m:t>𝑲</m:t>
                        </m:r>
                      </m:e>
                    </m:rad>
                  </m:oMath>
                </a14:m>
                <a:endParaRPr lang="zh-CN" altLang="en-US" sz="2400" dirty="0">
                  <a:solidFill>
                    <a:srgbClr val="000000"/>
                  </a:solidFill>
                  <a:latin typeface="+mn-ea"/>
                </a:endParaRPr>
              </a:p>
            </p:txBody>
          </p:sp>
        </mc:Choice>
        <mc:Fallback xmlns="">
          <p:sp>
            <p:nvSpPr>
              <p:cNvPr id="11" name="文本框 1"/>
              <p:cNvSpPr txBox="1">
                <a:spLocks noRot="1" noChangeAspect="1" noMove="1" noResize="1" noEditPoints="1" noAdjustHandles="1" noChangeArrowheads="1" noChangeShapeType="1" noTextEdit="1"/>
              </p:cNvSpPr>
              <p:nvPr/>
            </p:nvSpPr>
            <p:spPr>
              <a:xfrm>
                <a:off x="3764736" y="1156422"/>
                <a:ext cx="4536504" cy="763222"/>
              </a:xfrm>
              <a:prstGeom prst="rect">
                <a:avLst/>
              </a:prstGeom>
              <a:blipFill rotWithShape="1">
                <a:blip r:embed="rId2"/>
                <a:stretch>
                  <a:fillRect b="-387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文本框 1"/>
              <p:cNvSpPr txBox="1"/>
              <p:nvPr/>
            </p:nvSpPr>
            <p:spPr>
              <a:xfrm>
                <a:off x="3764736" y="2224624"/>
                <a:ext cx="4536504" cy="7003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266700">
                  <a:lnSpc>
                    <a:spcPct val="150000"/>
                  </a:lnSpc>
                </a:pPr>
                <a:r>
                  <a:rPr lang="zh-CN" altLang="en-US" sz="2400" dirty="0">
                    <a:solidFill>
                      <a:srgbClr val="000000"/>
                    </a:solidFill>
                    <a:latin typeface="+mn-ea"/>
                  </a:rPr>
                  <a:t>最小相关总成本</a:t>
                </a:r>
                <a:r>
                  <a:rPr lang="en-US" altLang="zh-CN" sz="2400" dirty="0">
                    <a:solidFill>
                      <a:srgbClr val="000000"/>
                    </a:solidFill>
                    <a:latin typeface="+mn-ea"/>
                  </a:rPr>
                  <a:t>TC=</a:t>
                </a:r>
                <a14:m>
                  <m:oMath xmlns:m="http://schemas.openxmlformats.org/officeDocument/2006/math">
                    <m:rad>
                      <m:radPr>
                        <m:ctrlPr>
                          <a:rPr lang="en-US" altLang="zh-CN" sz="2400" i="1" smtClean="0">
                            <a:solidFill>
                              <a:srgbClr val="000000"/>
                            </a:solidFill>
                            <a:latin typeface="Cambria Math" panose="02040503050406030204" pitchFamily="18" charset="0"/>
                          </a:rPr>
                        </m:ctrlPr>
                      </m:radPr>
                      <m:deg>
                        <m:r>
                          <a:rPr lang="en-US" altLang="zh-CN" sz="2400" i="1" smtClean="0">
                            <a:solidFill>
                              <a:srgbClr val="000000"/>
                            </a:solidFill>
                            <a:latin typeface="Cambria Math"/>
                          </a:rPr>
                          <m:t>2</m:t>
                        </m:r>
                      </m:deg>
                      <m:e>
                        <m:r>
                          <a:rPr lang="en-US" altLang="zh-CN" sz="2400" b="1" i="1" smtClean="0">
                            <a:solidFill>
                              <a:srgbClr val="000000"/>
                            </a:solidFill>
                            <a:latin typeface="Cambria Math"/>
                          </a:rPr>
                          <m:t>𝟐</m:t>
                        </m:r>
                        <m:r>
                          <a:rPr lang="en-US" altLang="zh-CN" sz="2400" b="1" i="1" smtClean="0">
                            <a:solidFill>
                              <a:srgbClr val="000000"/>
                            </a:solidFill>
                            <a:latin typeface="Cambria Math"/>
                          </a:rPr>
                          <m:t>𝑻𝑭𝑲</m:t>
                        </m:r>
                      </m:e>
                    </m:rad>
                  </m:oMath>
                </a14:m>
                <a:endParaRPr lang="zh-CN" altLang="en-US" sz="2400" dirty="0">
                  <a:solidFill>
                    <a:srgbClr val="000000"/>
                  </a:solidFill>
                  <a:latin typeface="+mn-ea"/>
                </a:endParaRPr>
              </a:p>
            </p:txBody>
          </p:sp>
        </mc:Choice>
        <mc:Fallback xmlns="">
          <p:sp>
            <p:nvSpPr>
              <p:cNvPr id="12" name="文本框 1"/>
              <p:cNvSpPr txBox="1">
                <a:spLocks noRot="1" noChangeAspect="1" noMove="1" noResize="1" noEditPoints="1" noAdjustHandles="1" noChangeArrowheads="1" noChangeShapeType="1" noTextEdit="1"/>
              </p:cNvSpPr>
              <p:nvPr/>
            </p:nvSpPr>
            <p:spPr>
              <a:xfrm>
                <a:off x="3764736" y="2224624"/>
                <a:ext cx="4536504" cy="700320"/>
              </a:xfrm>
              <a:prstGeom prst="rect">
                <a:avLst/>
              </a:prstGeom>
              <a:blipFill rotWithShape="1">
                <a:blip r:embed="rId3"/>
                <a:stretch>
                  <a:fillRect b="-5882"/>
                </a:stretch>
              </a:blipFill>
            </p:spPr>
            <p:txBody>
              <a:bodyPr/>
              <a:lstStyle/>
              <a:p>
                <a:r>
                  <a:rPr lang="zh-CN" altLang="en-US">
                    <a:noFill/>
                  </a:rPr>
                  <a:t> </a:t>
                </a:r>
              </a:p>
            </p:txBody>
          </p:sp>
        </mc:Fallback>
      </mc:AlternateContent>
      <p:grpSp>
        <p:nvGrpSpPr>
          <p:cNvPr id="13" name="组合 12"/>
          <p:cNvGrpSpPr/>
          <p:nvPr/>
        </p:nvGrpSpPr>
        <p:grpSpPr>
          <a:xfrm>
            <a:off x="191345" y="116632"/>
            <a:ext cx="5328591" cy="613803"/>
            <a:chOff x="1271464" y="2420888"/>
            <a:chExt cx="4392488" cy="613803"/>
          </a:xfrm>
        </p:grpSpPr>
        <p:sp>
          <p:nvSpPr>
            <p:cNvPr id="1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14"/>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设计最佳现金持有量</a:t>
              </a:r>
            </a:p>
          </p:txBody>
        </p:sp>
      </p:grpSp>
      <p:sp>
        <p:nvSpPr>
          <p:cNvPr id="16" name="文本框 3"/>
          <p:cNvSpPr txBox="1"/>
          <p:nvPr/>
        </p:nvSpPr>
        <p:spPr>
          <a:xfrm>
            <a:off x="1515743" y="3404607"/>
            <a:ext cx="9620817" cy="2400657"/>
          </a:xfrm>
          <a:prstGeom prst="rect">
            <a:avLst/>
          </a:prstGeom>
          <a:noFill/>
          <a:ln w="9525">
            <a:noFill/>
          </a:ln>
        </p:spPr>
        <p:txBody>
          <a:bodyPr wrap="square">
            <a:spAutoFit/>
          </a:bodyPr>
          <a:lstStyle/>
          <a:p>
            <a:pPr marL="0" indent="266700">
              <a:lnSpc>
                <a:spcPct val="150000"/>
              </a:lnSpc>
            </a:pPr>
            <a:r>
              <a:rPr lang="zh-CN" sz="2000" b="1" dirty="0">
                <a:solidFill>
                  <a:srgbClr val="000000"/>
                </a:solidFill>
                <a:latin typeface="+mn-ea"/>
                <a:ea typeface="+mn-ea"/>
                <a:cs typeface="Times New Roman" panose="02020603050405020304" pitchFamily="18" charset="0"/>
              </a:rPr>
              <a:t>TC——总成本</a:t>
            </a:r>
          </a:p>
          <a:p>
            <a:pPr marL="0" indent="266700">
              <a:lnSpc>
                <a:spcPct val="150000"/>
              </a:lnSpc>
            </a:pPr>
            <a:r>
              <a:rPr lang="zh-CN" sz="2000" b="1" dirty="0">
                <a:solidFill>
                  <a:srgbClr val="000000"/>
                </a:solidFill>
                <a:latin typeface="+mn-ea"/>
                <a:ea typeface="+mn-ea"/>
                <a:cs typeface="Times New Roman" panose="02020603050405020304" pitchFamily="18" charset="0"/>
              </a:rPr>
              <a:t>T——一个周期内的现金总需求量</a:t>
            </a:r>
          </a:p>
          <a:p>
            <a:pPr marL="0" indent="266700">
              <a:lnSpc>
                <a:spcPct val="150000"/>
              </a:lnSpc>
            </a:pPr>
            <a:r>
              <a:rPr lang="zh-CN" sz="2000" b="1" dirty="0">
                <a:solidFill>
                  <a:srgbClr val="000000"/>
                </a:solidFill>
                <a:latin typeface="+mn-ea"/>
                <a:ea typeface="+mn-ea"/>
                <a:cs typeface="Times New Roman" panose="02020603050405020304" pitchFamily="18" charset="0"/>
              </a:rPr>
              <a:t>Q——最佳现金持有量</a:t>
            </a:r>
          </a:p>
          <a:p>
            <a:pPr marL="0" indent="266700">
              <a:lnSpc>
                <a:spcPct val="150000"/>
              </a:lnSpc>
            </a:pPr>
            <a:r>
              <a:rPr lang="zh-CN" sz="2000" b="1" dirty="0">
                <a:solidFill>
                  <a:srgbClr val="000000"/>
                </a:solidFill>
                <a:latin typeface="+mn-ea"/>
                <a:ea typeface="+mn-ea"/>
                <a:cs typeface="Times New Roman" panose="02020603050405020304" pitchFamily="18" charset="0"/>
              </a:rPr>
              <a:t>K——有价证券收益率</a:t>
            </a:r>
          </a:p>
          <a:p>
            <a:pPr marL="0" indent="266700">
              <a:lnSpc>
                <a:spcPct val="150000"/>
              </a:lnSpc>
            </a:pPr>
            <a:r>
              <a:rPr lang="zh-CN" sz="2000" b="1" dirty="0">
                <a:solidFill>
                  <a:srgbClr val="000000"/>
                </a:solidFill>
                <a:latin typeface="+mn-ea"/>
                <a:ea typeface="+mn-ea"/>
                <a:cs typeface="Times New Roman" panose="02020603050405020304" pitchFamily="18" charset="0"/>
              </a:rPr>
              <a:t>F——有价证券每次交易固定成本</a:t>
            </a:r>
          </a:p>
        </p:txBody>
      </p:sp>
    </p:spTree>
    <p:extLst>
      <p:ext uri="{BB962C8B-B14F-4D97-AF65-F5344CB8AC3E}">
        <p14:creationId xmlns:p14="http://schemas.microsoft.com/office/powerpoint/2010/main" val="3572148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出自【趣你的PPT】(微信:qunideppt)：最优质的PPT资源库"/>
          <p:cNvSpPr>
            <a:spLocks noChangeAspect="1" noEditPoints="1"/>
          </p:cNvSpPr>
          <p:nvPr/>
        </p:nvSpPr>
        <p:spPr bwMode="auto">
          <a:xfrm>
            <a:off x="3764736" y="5211959"/>
            <a:ext cx="166328" cy="331332"/>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rgbClr val="FFFFFF"/>
          </a:solidFill>
          <a:ln>
            <a:noFill/>
          </a:ln>
        </p:spPr>
        <p:txBody>
          <a:bodyPr vert="horz" wrap="square" lIns="121900" tIns="60950" rIns="121900" bIns="60950" numCol="1" anchor="t" anchorCtr="0" compatLnSpc="1"/>
          <a:lstStyle/>
          <a:p>
            <a:endParaRPr lang="en-US" sz="3200"/>
          </a:p>
        </p:txBody>
      </p:sp>
      <p:sp>
        <p:nvSpPr>
          <p:cNvPr id="5" name="文本框 4"/>
          <p:cNvSpPr txBox="1"/>
          <p:nvPr/>
        </p:nvSpPr>
        <p:spPr>
          <a:xfrm>
            <a:off x="1631504" y="1260468"/>
            <a:ext cx="9289032" cy="441351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indent="0">
              <a:lnSpc>
                <a:spcPct val="130000"/>
              </a:lnSpc>
            </a:pPr>
            <a:r>
              <a:rPr lang="en-US" altLang="zh-CN" sz="2400" dirty="0">
                <a:latin typeface="+mn-ea"/>
              </a:rPr>
              <a:t>       </a:t>
            </a:r>
            <a:r>
              <a:rPr lang="zh-CN" sz="2400" dirty="0">
                <a:latin typeface="+mn-ea"/>
              </a:rPr>
              <a:t>威盛公司现金收支平稳，预计全年（按</a:t>
            </a:r>
            <a:r>
              <a:rPr lang="zh-CN" sz="2400" dirty="0">
                <a:latin typeface="+mn-ea"/>
                <a:cs typeface="Times New Roman" panose="02020603050405020304" pitchFamily="18" charset="0"/>
              </a:rPr>
              <a:t>360天）现金需要量为360 000元，现金与有价证券的转换成本为每次300元，有价证券年均报酬率为6%。</a:t>
            </a:r>
            <a:endParaRPr lang="zh-CN" sz="2400" dirty="0">
              <a:latin typeface="+mn-ea"/>
            </a:endParaRPr>
          </a:p>
          <a:p>
            <a:pPr marL="0" indent="0">
              <a:lnSpc>
                <a:spcPct val="130000"/>
              </a:lnSpc>
            </a:pPr>
            <a:r>
              <a:rPr lang="zh-CN" sz="2400" dirty="0">
                <a:latin typeface="+mn-ea"/>
              </a:rPr>
              <a:t>要求：</a:t>
            </a:r>
          </a:p>
          <a:p>
            <a:pPr marL="0" indent="0">
              <a:lnSpc>
                <a:spcPct val="130000"/>
              </a:lnSpc>
            </a:pPr>
            <a:r>
              <a:rPr lang="zh-CN" sz="2400" dirty="0">
                <a:latin typeface="+mn-ea"/>
              </a:rPr>
              <a:t>（</a:t>
            </a:r>
            <a:r>
              <a:rPr lang="zh-CN" sz="2400" dirty="0">
                <a:latin typeface="+mn-ea"/>
                <a:cs typeface="Times New Roman" panose="02020603050405020304" pitchFamily="18" charset="0"/>
              </a:rPr>
              <a:t>1）</a:t>
            </a:r>
            <a:r>
              <a:rPr lang="zh-CN" sz="2400" dirty="0">
                <a:latin typeface="+mn-ea"/>
              </a:rPr>
              <a:t>运用存货模式计算最佳现金持有量。</a:t>
            </a:r>
          </a:p>
          <a:p>
            <a:pPr marL="0" indent="0">
              <a:lnSpc>
                <a:spcPct val="130000"/>
              </a:lnSpc>
            </a:pPr>
            <a:r>
              <a:rPr lang="zh-CN" sz="2400" dirty="0">
                <a:latin typeface="+mn-ea"/>
              </a:rPr>
              <a:t>（</a:t>
            </a:r>
            <a:r>
              <a:rPr lang="zh-CN" sz="2400" dirty="0">
                <a:latin typeface="+mn-ea"/>
                <a:cs typeface="Times New Roman" panose="02020603050405020304" pitchFamily="18" charset="0"/>
              </a:rPr>
              <a:t>2）</a:t>
            </a:r>
            <a:r>
              <a:rPr lang="zh-CN" sz="2400" dirty="0">
                <a:latin typeface="+mn-ea"/>
              </a:rPr>
              <a:t>计算最佳现金持有量下的最低现金管理相关总成本、全年现金转换成本和全年现金持有机会成本。</a:t>
            </a:r>
          </a:p>
          <a:p>
            <a:pPr marL="0" indent="0">
              <a:lnSpc>
                <a:spcPct val="130000"/>
              </a:lnSpc>
            </a:pPr>
            <a:r>
              <a:rPr lang="zh-CN" sz="2400" dirty="0">
                <a:latin typeface="+mn-ea"/>
              </a:rPr>
              <a:t>（</a:t>
            </a:r>
            <a:r>
              <a:rPr lang="zh-CN" sz="2400" dirty="0">
                <a:latin typeface="+mn-ea"/>
                <a:cs typeface="Times New Roman" panose="02020603050405020304" pitchFamily="18" charset="0"/>
              </a:rPr>
              <a:t>3）</a:t>
            </a:r>
            <a:r>
              <a:rPr lang="zh-CN" sz="2400" dirty="0">
                <a:latin typeface="+mn-ea"/>
              </a:rPr>
              <a:t>计算最佳现金持有量下的全年有价证券交易次数和有价证券交易间隔期。</a:t>
            </a:r>
            <a:endParaRPr lang="zh-CN" altLang="en-US" sz="2400" dirty="0">
              <a:latin typeface="+mn-ea"/>
            </a:endParaRPr>
          </a:p>
        </p:txBody>
      </p:sp>
      <p:grpSp>
        <p:nvGrpSpPr>
          <p:cNvPr id="8" name="组合 7"/>
          <p:cNvGrpSpPr/>
          <p:nvPr/>
        </p:nvGrpSpPr>
        <p:grpSpPr>
          <a:xfrm>
            <a:off x="191345" y="116632"/>
            <a:ext cx="5328591" cy="613803"/>
            <a:chOff x="1271464" y="2420888"/>
            <a:chExt cx="4392488" cy="613803"/>
          </a:xfrm>
        </p:grpSpPr>
        <p:sp>
          <p:nvSpPr>
            <p:cNvPr id="9"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0" name="TextBox 9"/>
            <p:cNvSpPr txBox="1"/>
            <p:nvPr/>
          </p:nvSpPr>
          <p:spPr>
            <a:xfrm>
              <a:off x="1271464" y="2449916"/>
              <a:ext cx="4392487"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设计最佳现金持有量</a:t>
              </a:r>
            </a:p>
          </p:txBody>
        </p:sp>
      </p:grpSp>
    </p:spTree>
    <p:extLst>
      <p:ext uri="{BB962C8B-B14F-4D97-AF65-F5344CB8AC3E}">
        <p14:creationId xmlns:p14="http://schemas.microsoft.com/office/powerpoint/2010/main" val="3133068553"/>
      </p:ext>
    </p:extLst>
  </p:cSld>
  <p:clrMapOvr>
    <a:masterClrMapping/>
  </p:clrMapOvr>
</p:sld>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3393</TotalTime>
  <Words>1367</Words>
  <Application>Microsoft Office PowerPoint</Application>
  <PresentationFormat>宽屏</PresentationFormat>
  <Paragraphs>108</Paragraphs>
  <Slides>15</Slides>
  <Notes>0</Notes>
  <HiddenSlides>0</HiddenSlides>
  <MMClips>0</MMClips>
  <ScaleCrop>false</ScaleCrop>
  <HeadingPairs>
    <vt:vector size="6" baseType="variant">
      <vt:variant>
        <vt:lpstr>已用的字体</vt:lpstr>
      </vt:variant>
      <vt:variant>
        <vt:i4>15</vt:i4>
      </vt:variant>
      <vt:variant>
        <vt:lpstr>主题</vt:lpstr>
      </vt:variant>
      <vt:variant>
        <vt:i4>5</vt:i4>
      </vt:variant>
      <vt:variant>
        <vt:lpstr>幻灯片标题</vt:lpstr>
      </vt:variant>
      <vt:variant>
        <vt:i4>15</vt:i4>
      </vt:variant>
    </vt:vector>
  </HeadingPairs>
  <TitlesOfParts>
    <vt:vector size="35" baseType="lpstr">
      <vt:lpstr>黑体</vt:lpstr>
      <vt:lpstr>华文隶书</vt:lpstr>
      <vt:lpstr>华文新魏</vt:lpstr>
      <vt:lpstr>华文行楷</vt:lpstr>
      <vt:lpstr>宋体</vt:lpstr>
      <vt:lpstr>微软雅黑</vt:lpstr>
      <vt:lpstr>Agency FB</vt:lpstr>
      <vt:lpstr>Arial</vt:lpstr>
      <vt:lpstr>Calibri</vt:lpstr>
      <vt:lpstr>Cambria Math</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2_同意提议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951</cp:revision>
  <dcterms:created xsi:type="dcterms:W3CDTF">2012-09-24T07:17:00Z</dcterms:created>
  <dcterms:modified xsi:type="dcterms:W3CDTF">2022-04-03T00:26:17Z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